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3"/>
    <p:sldId id="257" r:id="rId44"/>
    <p:sldId id="258" r:id="rId45"/>
    <p:sldId id="259"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273" r:id="rId60"/>
    <p:sldId id="274" r:id="rId61"/>
    <p:sldId id="275" r:id="rId62"/>
    <p:sldId id="276" r:id="rId63"/>
    <p:sldId id="277" r:id="rId64"/>
    <p:sldId id="278" r:id="rId65"/>
    <p:sldId id="279" r:id="rId66"/>
    <p:sldId id="280" r:id="rId67"/>
    <p:sldId id="281" r:id="rId68"/>
    <p:sldId id="282" r:id="rId69"/>
    <p:sldId id="283" r:id="rId70"/>
    <p:sldId id="284" r:id="rId71"/>
    <p:sldId id="285" r:id="rId72"/>
    <p:sldId id="286" r:id="rId73"/>
    <p:sldId id="287" r:id="rId74"/>
    <p:sldId id="288" r:id="rId75"/>
    <p:sldId id="289" r:id="rId76"/>
    <p:sldId id="290" r:id="rId7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HK Modular" charset="1" panose="00000800000000000000"/>
      <p:regular r:id="rId14"/>
    </p:embeddedFont>
    <p:embeddedFont>
      <p:font typeface="Open Sans Bold" charset="1" panose="00000000000000000000"/>
      <p:regular r:id="rId15"/>
    </p:embeddedFont>
    <p:embeddedFont>
      <p:font typeface="Open Sans Bold Bold" charset="1" panose="00000000000000000000"/>
      <p:regular r:id="rId16"/>
    </p:embeddedFont>
    <p:embeddedFont>
      <p:font typeface="Open Sans Bold Italics" charset="1" panose="00000000000000000000"/>
      <p:regular r:id="rId17"/>
    </p:embeddedFont>
    <p:embeddedFont>
      <p:font typeface="Open Sans Bold Bold Italics" charset="1" panose="00000000000000000000"/>
      <p:regular r:id="rId18"/>
    </p:embeddedFont>
    <p:embeddedFont>
      <p:font typeface="Arial Unicode" charset="1" panose="020B0604020202020204"/>
      <p:regular r:id="rId19"/>
    </p:embeddedFont>
    <p:embeddedFont>
      <p:font typeface="Arial Unicode Bold" charset="1" panose="020B0704020202020204"/>
      <p:regular r:id="rId20"/>
    </p:embeddedFont>
    <p:embeddedFont>
      <p:font typeface="Arial Nova Condensed" charset="1" panose="020B0506020202020204"/>
      <p:regular r:id="rId21"/>
    </p:embeddedFont>
    <p:embeddedFont>
      <p:font typeface="Arial Nova Condensed Bold" charset="1" panose="020B0806020202020204"/>
      <p:regular r:id="rId22"/>
    </p:embeddedFont>
    <p:embeddedFont>
      <p:font typeface="Arial Nova Condensed Italics" charset="1" panose="020B0506020202090204"/>
      <p:regular r:id="rId23"/>
    </p:embeddedFont>
    <p:embeddedFont>
      <p:font typeface="Arial Nova Condensed Bold Italics" charset="1" panose="020B0806020202090204"/>
      <p:regular r:id="rId24"/>
    </p:embeddedFont>
    <p:embeddedFont>
      <p:font typeface="Arial Nova Condensed Light" charset="1" panose="020B0306020202020204"/>
      <p:regular r:id="rId25"/>
    </p:embeddedFont>
    <p:embeddedFont>
      <p:font typeface="Arial Nova Condensed Light Italics" charset="1" panose="020B0306020202090204"/>
      <p:regular r:id="rId26"/>
    </p:embeddedFont>
    <p:embeddedFont>
      <p:font typeface="Arial" charset="1" panose="020B0502020202020204"/>
      <p:regular r:id="rId27"/>
    </p:embeddedFont>
    <p:embeddedFont>
      <p:font typeface="Arial Bold" charset="1" panose="020B0802020202020204"/>
      <p:regular r:id="rId28"/>
    </p:embeddedFont>
    <p:embeddedFont>
      <p:font typeface="Arial Italics" charset="1" panose="020B0502020202090204"/>
      <p:regular r:id="rId29"/>
    </p:embeddedFont>
    <p:embeddedFont>
      <p:font typeface="Arial Bold Italics" charset="1" panose="020B0802020202090204"/>
      <p:regular r:id="rId30"/>
    </p:embeddedFont>
    <p:embeddedFont>
      <p:font typeface="Raleway" charset="1" panose="020B0503030101060003"/>
      <p:regular r:id="rId31"/>
    </p:embeddedFont>
    <p:embeddedFont>
      <p:font typeface="Raleway Bold" charset="1" panose="020B0803030101060003"/>
      <p:regular r:id="rId32"/>
    </p:embeddedFont>
    <p:embeddedFont>
      <p:font typeface="Raleway Thin" charset="1" panose="020B0203030101060003"/>
      <p:regular r:id="rId33"/>
    </p:embeddedFont>
    <p:embeddedFont>
      <p:font typeface="Raleway Heavy" charset="1" panose="020B0003030101060003"/>
      <p:regular r:id="rId34"/>
    </p:embeddedFont>
    <p:embeddedFont>
      <p:font typeface="Open Sans" charset="1" panose="020B0606030504020204"/>
      <p:regular r:id="rId35"/>
    </p:embeddedFont>
    <p:embeddedFont>
      <p:font typeface="Open Sans Bold" charset="1" panose="020B0806030504020204"/>
      <p:regular r:id="rId36"/>
    </p:embeddedFont>
    <p:embeddedFont>
      <p:font typeface="Open Sans Italics" charset="1" panose="020B0606030504020204"/>
      <p:regular r:id="rId37"/>
    </p:embeddedFont>
    <p:embeddedFont>
      <p:font typeface="Open Sans Bold Italics" charset="1" panose="020B0806030504020204"/>
      <p:regular r:id="rId38"/>
    </p:embeddedFont>
    <p:embeddedFont>
      <p:font typeface="Open Sans Light" charset="1" panose="020B0306030504020204"/>
      <p:regular r:id="rId39"/>
    </p:embeddedFont>
    <p:embeddedFont>
      <p:font typeface="Open Sans Light Italics" charset="1" panose="020B0306030504020204"/>
      <p:regular r:id="rId40"/>
    </p:embeddedFont>
    <p:embeddedFont>
      <p:font typeface="Open Sans Ultra-Bold" charset="1" panose="00000000000000000000"/>
      <p:regular r:id="rId41"/>
    </p:embeddedFont>
    <p:embeddedFont>
      <p:font typeface="Open Sans Ultra-Bold Italics" charset="1" panose="0000000000000000000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slides/slide1.xml" Type="http://schemas.openxmlformats.org/officeDocument/2006/relationships/slide"/><Relationship Id="rId44" Target="slides/slide2.xml" Type="http://schemas.openxmlformats.org/officeDocument/2006/relationships/slide"/><Relationship Id="rId45" Target="slides/slide3.xml" Type="http://schemas.openxmlformats.org/officeDocument/2006/relationships/slide"/><Relationship Id="rId46" Target="slides/slide4.xml" Type="http://schemas.openxmlformats.org/officeDocument/2006/relationships/slide"/><Relationship Id="rId47" Target="slides/slide5.xml" Type="http://schemas.openxmlformats.org/officeDocument/2006/relationships/slide"/><Relationship Id="rId48" Target="slides/slide6.xml" Type="http://schemas.openxmlformats.org/officeDocument/2006/relationships/slide"/><Relationship Id="rId49" Target="slides/slide7.xml" Type="http://schemas.openxmlformats.org/officeDocument/2006/relationships/slide"/><Relationship Id="rId5" Target="tableStyles.xml" Type="http://schemas.openxmlformats.org/officeDocument/2006/relationships/tableStyles"/><Relationship Id="rId50" Target="slides/slide8.xml" Type="http://schemas.openxmlformats.org/officeDocument/2006/relationships/slide"/><Relationship Id="rId51" Target="slides/slide9.xml" Type="http://schemas.openxmlformats.org/officeDocument/2006/relationships/slide"/><Relationship Id="rId52" Target="slides/slide10.xml" Type="http://schemas.openxmlformats.org/officeDocument/2006/relationships/slide"/><Relationship Id="rId53" Target="slides/slide11.xml" Type="http://schemas.openxmlformats.org/officeDocument/2006/relationships/slide"/><Relationship Id="rId54" Target="slides/slide12.xml" Type="http://schemas.openxmlformats.org/officeDocument/2006/relationships/slide"/><Relationship Id="rId55" Target="slides/slide13.xml" Type="http://schemas.openxmlformats.org/officeDocument/2006/relationships/slide"/><Relationship Id="rId56" Target="slides/slide14.xml" Type="http://schemas.openxmlformats.org/officeDocument/2006/relationships/slide"/><Relationship Id="rId57" Target="slides/slide15.xml" Type="http://schemas.openxmlformats.org/officeDocument/2006/relationships/slide"/><Relationship Id="rId58" Target="slides/slide16.xml" Type="http://schemas.openxmlformats.org/officeDocument/2006/relationships/slide"/><Relationship Id="rId59" Target="slides/slide17.xml" Type="http://schemas.openxmlformats.org/officeDocument/2006/relationships/slide"/><Relationship Id="rId6" Target="fonts/font6.fntdata" Type="http://schemas.openxmlformats.org/officeDocument/2006/relationships/font"/><Relationship Id="rId60" Target="slides/slide18.xml" Type="http://schemas.openxmlformats.org/officeDocument/2006/relationships/slide"/><Relationship Id="rId61" Target="slides/slide19.xml" Type="http://schemas.openxmlformats.org/officeDocument/2006/relationships/slide"/><Relationship Id="rId62" Target="slides/slide20.xml" Type="http://schemas.openxmlformats.org/officeDocument/2006/relationships/slide"/><Relationship Id="rId63" Target="slides/slide21.xml" Type="http://schemas.openxmlformats.org/officeDocument/2006/relationships/slide"/><Relationship Id="rId64" Target="slides/slide22.xml" Type="http://schemas.openxmlformats.org/officeDocument/2006/relationships/slide"/><Relationship Id="rId65" Target="slides/slide23.xml" Type="http://schemas.openxmlformats.org/officeDocument/2006/relationships/slide"/><Relationship Id="rId66" Target="slides/slide24.xml" Type="http://schemas.openxmlformats.org/officeDocument/2006/relationships/slide"/><Relationship Id="rId67" Target="slides/slide25.xml" Type="http://schemas.openxmlformats.org/officeDocument/2006/relationships/slide"/><Relationship Id="rId68" Target="slides/slide26.xml" Type="http://schemas.openxmlformats.org/officeDocument/2006/relationships/slide"/><Relationship Id="rId69" Target="slides/slide27.xml" Type="http://schemas.openxmlformats.org/officeDocument/2006/relationships/slide"/><Relationship Id="rId7" Target="fonts/font7.fntdata" Type="http://schemas.openxmlformats.org/officeDocument/2006/relationships/font"/><Relationship Id="rId70" Target="slides/slide28.xml" Type="http://schemas.openxmlformats.org/officeDocument/2006/relationships/slide"/><Relationship Id="rId71" Target="slides/slide29.xml" Type="http://schemas.openxmlformats.org/officeDocument/2006/relationships/slide"/><Relationship Id="rId72" Target="slides/slide30.xml" Type="http://schemas.openxmlformats.org/officeDocument/2006/relationships/slide"/><Relationship Id="rId73" Target="slides/slide31.xml" Type="http://schemas.openxmlformats.org/officeDocument/2006/relationships/slide"/><Relationship Id="rId74" Target="slides/slide32.xml" Type="http://schemas.openxmlformats.org/officeDocument/2006/relationships/slide"/><Relationship Id="rId75" Target="slides/slide33.xml" Type="http://schemas.openxmlformats.org/officeDocument/2006/relationships/slide"/><Relationship Id="rId76" Target="slides/slide34.xml" Type="http://schemas.openxmlformats.org/officeDocument/2006/relationships/slide"/><Relationship Id="rId77" Target="slides/slide3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32.png" Type="http://schemas.openxmlformats.org/officeDocument/2006/relationships/image"/><Relationship Id="rId4" Target="../media/image49.png" Type="http://schemas.openxmlformats.org/officeDocument/2006/relationships/image"/><Relationship Id="rId5" Target="../media/image34.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5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3.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4.png" Type="http://schemas.openxmlformats.org/officeDocument/2006/relationships/image"/><Relationship Id="rId4" Target="../media/image6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68.png" Type="http://schemas.openxmlformats.org/officeDocument/2006/relationships/image"/><Relationship Id="rId4" Target="../media/image6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0.png" Type="http://schemas.openxmlformats.org/officeDocument/2006/relationships/image"/><Relationship Id="rId4" Target="../media/image7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2.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https://scikit-learn.org/stable/index.html" TargetMode="External" Type="http://schemas.openxmlformats.org/officeDocument/2006/relationships/hyperlink"/><Relationship Id="rId4" Target="https://keras.io/api/" TargetMode="External" Type="http://schemas.openxmlformats.org/officeDocument/2006/relationships/hyperlink"/><Relationship Id="rId5" Target="https://www.tensorflow.org/api_docs/python/tf" TargetMode="External" Type="http://schemas.openxmlformats.org/officeDocument/2006/relationships/hyperlink"/><Relationship Id="rId6" Target="https://pytorch.org/docs/stable/index.html" TargetMode="External" Type="http://schemas.openxmlformats.org/officeDocument/2006/relationships/hyperlink"/></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4.png" Type="http://schemas.openxmlformats.org/officeDocument/2006/relationships/image"/><Relationship Id="rId4" Target="../media/image7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76.jpeg" Type="http://schemas.openxmlformats.org/officeDocument/2006/relationships/image"/><Relationship Id="rId4" Target="../media/image77.jpeg" Type="http://schemas.openxmlformats.org/officeDocument/2006/relationships/image"/><Relationship Id="rId5" Target="../media/image78.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https://www.researchgate.net/figure/Structure-of-MLP-classifier_fig3_340629569"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https://d2l.ai/chapter_recurrent-modern/lstm.html" TargetMode="External" Type="http://schemas.openxmlformats.org/officeDocument/2006/relationships/hyperlink"/><Relationship Id="rId8" Target="https://d2l.ai/chapter_recurrent-neural-networks/rnn.html" TargetMode="External" Type="http://schemas.openxmlformats.org/officeDocument/2006/relationships/hyperlink"/></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12" Target="../media/image16.png" Type="http://schemas.openxmlformats.org/officeDocument/2006/relationships/image"/><Relationship Id="rId2" Target="../media/image3.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3.jpe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259641" y="6652685"/>
            <a:ext cx="5752199" cy="1253017"/>
            <a:chOff x="0" y="0"/>
            <a:chExt cx="1865652" cy="406400"/>
          </a:xfrm>
        </p:grpSpPr>
        <p:sp>
          <p:nvSpPr>
            <p:cNvPr name="Freeform 4" id="4"/>
            <p:cNvSpPr/>
            <p:nvPr/>
          </p:nvSpPr>
          <p:spPr>
            <a:xfrm flipH="false" flipV="false" rot="0">
              <a:off x="0" y="0"/>
              <a:ext cx="1865652" cy="406400"/>
            </a:xfrm>
            <a:custGeom>
              <a:avLst/>
              <a:gdLst/>
              <a:ahLst/>
              <a:cxnLst/>
              <a:rect r="r" b="b" t="t" l="l"/>
              <a:pathLst>
                <a:path h="406400" w="1865652">
                  <a:moveTo>
                    <a:pt x="1662452" y="0"/>
                  </a:moveTo>
                  <a:cubicBezTo>
                    <a:pt x="1774676" y="0"/>
                    <a:pt x="1865652" y="90976"/>
                    <a:pt x="1865652" y="203200"/>
                  </a:cubicBezTo>
                  <a:cubicBezTo>
                    <a:pt x="1865652" y="315424"/>
                    <a:pt x="1774676" y="406400"/>
                    <a:pt x="1662452"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5" id="5"/>
            <p:cNvSpPr txBox="true"/>
            <p:nvPr/>
          </p:nvSpPr>
          <p:spPr>
            <a:xfrm>
              <a:off x="0" y="-47625"/>
              <a:ext cx="1865652" cy="454025"/>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0">
            <a:off x="5644706" y="-2902195"/>
            <a:ext cx="4811494" cy="48114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9" id="9"/>
          <p:cNvSpPr/>
          <p:nvPr/>
        </p:nvSpPr>
        <p:spPr>
          <a:xfrm flipH="false" flipV="false" rot="0">
            <a:off x="858685" y="8213885"/>
            <a:ext cx="1404931" cy="1404931"/>
          </a:xfrm>
          <a:custGeom>
            <a:avLst/>
            <a:gdLst/>
            <a:ahLst/>
            <a:cxnLst/>
            <a:rect r="r" b="b" t="t" l="l"/>
            <a:pathLst>
              <a:path h="1404931" w="1404931">
                <a:moveTo>
                  <a:pt x="0" y="0"/>
                </a:moveTo>
                <a:lnTo>
                  <a:pt x="1404930" y="0"/>
                </a:lnTo>
                <a:lnTo>
                  <a:pt x="1404930" y="1404930"/>
                </a:lnTo>
                <a:lnTo>
                  <a:pt x="0" y="1404930"/>
                </a:lnTo>
                <a:lnTo>
                  <a:pt x="0" y="0"/>
                </a:lnTo>
                <a:close/>
              </a:path>
            </a:pathLst>
          </a:custGeom>
          <a:blipFill>
            <a:blip r:embed="rId3"/>
            <a:stretch>
              <a:fillRect l="0" t="0" r="0" b="0"/>
            </a:stretch>
          </a:blipFill>
        </p:spPr>
      </p:sp>
      <p:sp>
        <p:nvSpPr>
          <p:cNvPr name="TextBox 10" id="10"/>
          <p:cNvSpPr txBox="true"/>
          <p:nvPr/>
        </p:nvSpPr>
        <p:spPr>
          <a:xfrm rot="0">
            <a:off x="1193046" y="2459387"/>
            <a:ext cx="11536787" cy="1680217"/>
          </a:xfrm>
          <a:prstGeom prst="rect">
            <a:avLst/>
          </a:prstGeom>
        </p:spPr>
        <p:txBody>
          <a:bodyPr anchor="t" rtlCol="false" tIns="0" lIns="0" bIns="0" rIns="0">
            <a:spAutoFit/>
          </a:bodyPr>
          <a:lstStyle/>
          <a:p>
            <a:pPr>
              <a:lnSpc>
                <a:spcPts val="13632"/>
              </a:lnSpc>
              <a:spcBef>
                <a:spcPct val="0"/>
              </a:spcBef>
            </a:pPr>
            <a:r>
              <a:rPr lang="en-US" sz="9737">
                <a:solidFill>
                  <a:srgbClr val="F89B1C"/>
                </a:solidFill>
                <a:latin typeface="Roboto Condensed Bold"/>
              </a:rPr>
              <a:t>SENTIMEN ANALYSIS</a:t>
            </a:r>
          </a:p>
        </p:txBody>
      </p:sp>
      <p:sp>
        <p:nvSpPr>
          <p:cNvPr name="TextBox 11" id="11"/>
          <p:cNvSpPr txBox="true"/>
          <p:nvPr/>
        </p:nvSpPr>
        <p:spPr>
          <a:xfrm rot="0">
            <a:off x="1193046" y="3736139"/>
            <a:ext cx="15774019" cy="1680217"/>
          </a:xfrm>
          <a:prstGeom prst="rect">
            <a:avLst/>
          </a:prstGeom>
        </p:spPr>
        <p:txBody>
          <a:bodyPr anchor="t" rtlCol="false" tIns="0" lIns="0" bIns="0" rIns="0">
            <a:spAutoFit/>
          </a:bodyPr>
          <a:lstStyle/>
          <a:p>
            <a:pPr>
              <a:lnSpc>
                <a:spcPts val="13632"/>
              </a:lnSpc>
              <a:spcBef>
                <a:spcPct val="0"/>
              </a:spcBef>
            </a:pPr>
            <a:r>
              <a:rPr lang="en-US" sz="9737">
                <a:solidFill>
                  <a:srgbClr val="FFFFFF"/>
                </a:solidFill>
                <a:latin typeface="Roboto Condensed Bold"/>
              </a:rPr>
              <a:t>NEURAL NETWORK DAN LSTM</a:t>
            </a:r>
          </a:p>
        </p:txBody>
      </p:sp>
      <p:sp>
        <p:nvSpPr>
          <p:cNvPr name="TextBox 12" id="12"/>
          <p:cNvSpPr txBox="true"/>
          <p:nvPr/>
        </p:nvSpPr>
        <p:spPr>
          <a:xfrm rot="0">
            <a:off x="2396366" y="8530673"/>
            <a:ext cx="3355424" cy="385677"/>
          </a:xfrm>
          <a:prstGeom prst="rect">
            <a:avLst/>
          </a:prstGeom>
        </p:spPr>
        <p:txBody>
          <a:bodyPr anchor="t" rtlCol="false" tIns="0" lIns="0" bIns="0" rIns="0">
            <a:spAutoFit/>
          </a:bodyPr>
          <a:lstStyle/>
          <a:p>
            <a:pPr>
              <a:lnSpc>
                <a:spcPts val="3207"/>
              </a:lnSpc>
              <a:spcBef>
                <a:spcPct val="0"/>
              </a:spcBef>
            </a:pPr>
            <a:r>
              <a:rPr lang="en-US" sz="2290">
                <a:solidFill>
                  <a:srgbClr val="FFFFFF"/>
                </a:solidFill>
                <a:latin typeface="Arial Unicode"/>
              </a:rPr>
              <a:t>Binar Academy</a:t>
            </a:r>
          </a:p>
        </p:txBody>
      </p:sp>
      <p:sp>
        <p:nvSpPr>
          <p:cNvPr name="TextBox 13" id="13"/>
          <p:cNvSpPr txBox="true"/>
          <p:nvPr/>
        </p:nvSpPr>
        <p:spPr>
          <a:xfrm rot="0">
            <a:off x="2396366" y="8792783"/>
            <a:ext cx="4524529" cy="508264"/>
          </a:xfrm>
          <a:prstGeom prst="rect">
            <a:avLst/>
          </a:prstGeom>
        </p:spPr>
        <p:txBody>
          <a:bodyPr anchor="t" rtlCol="false" tIns="0" lIns="0" bIns="0" rIns="0">
            <a:spAutoFit/>
          </a:bodyPr>
          <a:lstStyle/>
          <a:p>
            <a:pPr>
              <a:lnSpc>
                <a:spcPts val="4010"/>
              </a:lnSpc>
              <a:spcBef>
                <a:spcPct val="0"/>
              </a:spcBef>
            </a:pPr>
            <a:r>
              <a:rPr lang="en-US" sz="2864">
                <a:solidFill>
                  <a:srgbClr val="FFFFFF"/>
                </a:solidFill>
                <a:latin typeface="Roboto Condensed Bold"/>
              </a:rPr>
              <a:t>Data Science</a:t>
            </a:r>
          </a:p>
        </p:txBody>
      </p:sp>
      <p:sp>
        <p:nvSpPr>
          <p:cNvPr name="TextBox 14" id="14"/>
          <p:cNvSpPr txBox="true"/>
          <p:nvPr/>
        </p:nvSpPr>
        <p:spPr>
          <a:xfrm rot="0">
            <a:off x="1028700" y="7027679"/>
            <a:ext cx="10667201" cy="455405"/>
          </a:xfrm>
          <a:prstGeom prst="rect">
            <a:avLst/>
          </a:prstGeom>
        </p:spPr>
        <p:txBody>
          <a:bodyPr anchor="t" rtlCol="false" tIns="0" lIns="0" bIns="0" rIns="0">
            <a:spAutoFit/>
          </a:bodyPr>
          <a:lstStyle/>
          <a:p>
            <a:pPr>
              <a:lnSpc>
                <a:spcPts val="3801"/>
              </a:lnSpc>
              <a:spcBef>
                <a:spcPct val="0"/>
              </a:spcBef>
            </a:pPr>
            <a:r>
              <a:rPr lang="en-US" sz="2715">
                <a:solidFill>
                  <a:srgbClr val="201F1F"/>
                </a:solidFill>
                <a:latin typeface="Arial Unicode Bold"/>
              </a:rPr>
              <a:t>KELOMPOK 1</a:t>
            </a:r>
          </a:p>
        </p:txBody>
      </p:sp>
      <p:sp>
        <p:nvSpPr>
          <p:cNvPr name="TextBox 15" id="15"/>
          <p:cNvSpPr txBox="true"/>
          <p:nvPr/>
        </p:nvSpPr>
        <p:spPr>
          <a:xfrm rot="0">
            <a:off x="1193046" y="1259194"/>
            <a:ext cx="3943801" cy="628693"/>
          </a:xfrm>
          <a:prstGeom prst="rect">
            <a:avLst/>
          </a:prstGeom>
        </p:spPr>
        <p:txBody>
          <a:bodyPr anchor="t" rtlCol="false" tIns="0" lIns="0" bIns="0" rIns="0">
            <a:spAutoFit/>
          </a:bodyPr>
          <a:lstStyle/>
          <a:p>
            <a:pPr>
              <a:lnSpc>
                <a:spcPts val="5166"/>
              </a:lnSpc>
              <a:spcBef>
                <a:spcPct val="0"/>
              </a:spcBef>
            </a:pPr>
            <a:r>
              <a:rPr lang="en-US" sz="3690">
                <a:solidFill>
                  <a:srgbClr val="FFFFFF"/>
                </a:solidFill>
                <a:latin typeface="Roboto Condensed Bold"/>
              </a:rPr>
              <a:t>Platinum Challenge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8201018" y="-1398632"/>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6" id="6"/>
          <p:cNvSpPr/>
          <p:nvPr/>
        </p:nvSpPr>
        <p:spPr>
          <a:xfrm flipH="false" flipV="false" rot="-24000">
            <a:off x="12509221" y="1568517"/>
            <a:ext cx="5512702" cy="7696802"/>
          </a:xfrm>
          <a:custGeom>
            <a:avLst/>
            <a:gdLst/>
            <a:ahLst/>
            <a:cxnLst/>
            <a:rect r="r" b="b" t="t" l="l"/>
            <a:pathLst>
              <a:path h="7696802" w="5512702">
                <a:moveTo>
                  <a:pt x="53468" y="0"/>
                </a:moveTo>
                <a:lnTo>
                  <a:pt x="5512702" y="38113"/>
                </a:lnTo>
                <a:lnTo>
                  <a:pt x="5459233" y="7696801"/>
                </a:lnTo>
                <a:lnTo>
                  <a:pt x="0" y="7658688"/>
                </a:lnTo>
                <a:lnTo>
                  <a:pt x="53468" y="0"/>
                </a:lnTo>
                <a:close/>
              </a:path>
            </a:pathLst>
          </a:custGeom>
          <a:blipFill>
            <a:blip r:embed="rId3"/>
            <a:stretch>
              <a:fillRect l="0" t="-479" r="0" b="0"/>
            </a:stretch>
          </a:blipFill>
        </p:spPr>
      </p:sp>
      <p:grpSp>
        <p:nvGrpSpPr>
          <p:cNvPr name="Group 7" id="7"/>
          <p:cNvGrpSpPr/>
          <p:nvPr/>
        </p:nvGrpSpPr>
        <p:grpSpPr>
          <a:xfrm rot="0">
            <a:off x="10998035" y="1028700"/>
            <a:ext cx="8535074" cy="8229600"/>
            <a:chOff x="0" y="0"/>
            <a:chExt cx="2247921" cy="2167467"/>
          </a:xfrm>
        </p:grpSpPr>
        <p:sp>
          <p:nvSpPr>
            <p:cNvPr name="Freeform 8" id="8"/>
            <p:cNvSpPr/>
            <p:nvPr/>
          </p:nvSpPr>
          <p:spPr>
            <a:xfrm flipH="false" flipV="false" rot="0">
              <a:off x="0" y="0"/>
              <a:ext cx="2247921" cy="2167467"/>
            </a:xfrm>
            <a:custGeom>
              <a:avLst/>
              <a:gdLst/>
              <a:ahLst/>
              <a:cxnLst/>
              <a:rect r="r" b="b" t="t" l="l"/>
              <a:pathLst>
                <a:path h="2167467" w="2247921">
                  <a:moveTo>
                    <a:pt x="90707" y="0"/>
                  </a:moveTo>
                  <a:lnTo>
                    <a:pt x="2157214" y="0"/>
                  </a:lnTo>
                  <a:cubicBezTo>
                    <a:pt x="2207310" y="0"/>
                    <a:pt x="2247921" y="40611"/>
                    <a:pt x="2247921" y="90707"/>
                  </a:cubicBezTo>
                  <a:lnTo>
                    <a:pt x="2247921" y="2076760"/>
                  </a:lnTo>
                  <a:cubicBezTo>
                    <a:pt x="2247921" y="2126856"/>
                    <a:pt x="2207310" y="2167467"/>
                    <a:pt x="2157214" y="2167467"/>
                  </a:cubicBezTo>
                  <a:lnTo>
                    <a:pt x="90707" y="2167467"/>
                  </a:lnTo>
                  <a:cubicBezTo>
                    <a:pt x="40611" y="2167467"/>
                    <a:pt x="0" y="2126856"/>
                    <a:pt x="0" y="2076760"/>
                  </a:cubicBezTo>
                  <a:lnTo>
                    <a:pt x="0" y="90707"/>
                  </a:lnTo>
                  <a:cubicBezTo>
                    <a:pt x="0" y="40611"/>
                    <a:pt x="40611" y="0"/>
                    <a:pt x="90707" y="0"/>
                  </a:cubicBezTo>
                  <a:close/>
                </a:path>
              </a:pathLst>
            </a:custGeom>
            <a:solidFill>
              <a:srgbClr val="FFFFFF"/>
            </a:solidFill>
            <a:ln cap="rnd">
              <a:noFill/>
              <a:prstDash val="solid"/>
              <a:round/>
            </a:ln>
          </p:spPr>
        </p:sp>
        <p:sp>
          <p:nvSpPr>
            <p:cNvPr name="TextBox 9" id="9"/>
            <p:cNvSpPr txBox="true"/>
            <p:nvPr/>
          </p:nvSpPr>
          <p:spPr>
            <a:xfrm>
              <a:off x="0" y="-47625"/>
              <a:ext cx="2247921" cy="2215092"/>
            </a:xfrm>
            <a:prstGeom prst="rect">
              <a:avLst/>
            </a:prstGeom>
          </p:spPr>
          <p:txBody>
            <a:bodyPr anchor="ctr" rtlCol="false" tIns="50800" lIns="50800" bIns="50800" rIns="50800"/>
            <a:lstStyle/>
            <a:p>
              <a:pPr algn="ctr">
                <a:lnSpc>
                  <a:spcPts val="3207"/>
                </a:lnSpc>
              </a:pPr>
            </a:p>
          </p:txBody>
        </p:sp>
      </p:grpSp>
      <p:sp>
        <p:nvSpPr>
          <p:cNvPr name="TextBox 10" id="10"/>
          <p:cNvSpPr txBox="true"/>
          <p:nvPr/>
        </p:nvSpPr>
        <p:spPr>
          <a:xfrm rot="0">
            <a:off x="1028700" y="616041"/>
            <a:ext cx="5355011"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MLPCLASSIFIER</a:t>
            </a:r>
          </a:p>
        </p:txBody>
      </p:sp>
      <p:sp>
        <p:nvSpPr>
          <p:cNvPr name="TextBox 11" id="11"/>
          <p:cNvSpPr txBox="true"/>
          <p:nvPr/>
        </p:nvSpPr>
        <p:spPr>
          <a:xfrm rot="0">
            <a:off x="1028700" y="1544094"/>
            <a:ext cx="8570951" cy="3807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Pada tahapan ini data akan dibersihkan dengan beberapa tahapan</a:t>
            </a:r>
          </a:p>
        </p:txBody>
      </p:sp>
      <p:sp>
        <p:nvSpPr>
          <p:cNvPr name="TextBox 12" id="12"/>
          <p:cNvSpPr txBox="true"/>
          <p:nvPr/>
        </p:nvSpPr>
        <p:spPr>
          <a:xfrm rot="0">
            <a:off x="1028700" y="2743442"/>
            <a:ext cx="8825683" cy="11808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proses membersihkan data dan melihat ratio data, apabila terdapat indikasi ratio data yang tidak seimbang maka perlu dilakukan proses menambah jumlah sample untuk menyeimbangkan jumlah data.</a:t>
            </a:r>
          </a:p>
        </p:txBody>
      </p:sp>
      <p:sp>
        <p:nvSpPr>
          <p:cNvPr name="Freeform 13" id="13"/>
          <p:cNvSpPr/>
          <p:nvPr/>
        </p:nvSpPr>
        <p:spPr>
          <a:xfrm flipH="false" flipV="false" rot="0">
            <a:off x="11819416" y="1123950"/>
            <a:ext cx="5747688" cy="7944238"/>
          </a:xfrm>
          <a:custGeom>
            <a:avLst/>
            <a:gdLst/>
            <a:ahLst/>
            <a:cxnLst/>
            <a:rect r="r" b="b" t="t" l="l"/>
            <a:pathLst>
              <a:path h="7944238" w="5747688">
                <a:moveTo>
                  <a:pt x="0" y="0"/>
                </a:moveTo>
                <a:lnTo>
                  <a:pt x="5747688" y="0"/>
                </a:lnTo>
                <a:lnTo>
                  <a:pt x="5747688" y="7944238"/>
                </a:lnTo>
                <a:lnTo>
                  <a:pt x="0" y="7944238"/>
                </a:lnTo>
                <a:lnTo>
                  <a:pt x="0" y="0"/>
                </a:lnTo>
                <a:close/>
              </a:path>
            </a:pathLst>
          </a:custGeom>
          <a:blipFill>
            <a:blip r:embed="rId3"/>
            <a:stretch>
              <a:fillRect l="0" t="-749" r="0" b="-749"/>
            </a:stretch>
          </a:blipFill>
        </p:spPr>
      </p:sp>
      <p:sp>
        <p:nvSpPr>
          <p:cNvPr name="TextBox 14" id="14"/>
          <p:cNvSpPr txBox="true"/>
          <p:nvPr/>
        </p:nvSpPr>
        <p:spPr>
          <a:xfrm rot="0">
            <a:off x="1028700" y="2067747"/>
            <a:ext cx="811530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Cleaning &amp; handling Imbalanced Data</a:t>
            </a:r>
          </a:p>
        </p:txBody>
      </p:sp>
      <p:sp>
        <p:nvSpPr>
          <p:cNvPr name="TextBox 15" id="15"/>
          <p:cNvSpPr txBox="true"/>
          <p:nvPr/>
        </p:nvSpPr>
        <p:spPr>
          <a:xfrm rot="0">
            <a:off x="1028700" y="4761802"/>
            <a:ext cx="8570951" cy="3807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membagi data menajadi 80% Data Training dan 20% Data Testing</a:t>
            </a:r>
          </a:p>
        </p:txBody>
      </p:sp>
      <p:sp>
        <p:nvSpPr>
          <p:cNvPr name="TextBox 16" id="16"/>
          <p:cNvSpPr txBox="true"/>
          <p:nvPr/>
        </p:nvSpPr>
        <p:spPr>
          <a:xfrm rot="0">
            <a:off x="1028700" y="4086162"/>
            <a:ext cx="7670386"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Split Data Train and Test</a:t>
            </a:r>
          </a:p>
        </p:txBody>
      </p:sp>
      <p:sp>
        <p:nvSpPr>
          <p:cNvPr name="TextBox 17" id="17"/>
          <p:cNvSpPr txBox="true"/>
          <p:nvPr/>
        </p:nvSpPr>
        <p:spPr>
          <a:xfrm rot="0">
            <a:off x="1028700" y="5980145"/>
            <a:ext cx="8570951" cy="11808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merubah data mentah menjadi data yang siap di training dan mudah dimengerti oleh sistem. Dalam kasus ini kata akan diubah menjadi numerical yang dapat dibaca oleh mesin (komputer)</a:t>
            </a:r>
          </a:p>
        </p:txBody>
      </p:sp>
      <p:sp>
        <p:nvSpPr>
          <p:cNvPr name="TextBox 18" id="18"/>
          <p:cNvSpPr txBox="true"/>
          <p:nvPr/>
        </p:nvSpPr>
        <p:spPr>
          <a:xfrm rot="0">
            <a:off x="1028700" y="5304505"/>
            <a:ext cx="7670386"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Feature Extraction (TF-IDF)</a:t>
            </a:r>
          </a:p>
        </p:txBody>
      </p:sp>
      <p:sp>
        <p:nvSpPr>
          <p:cNvPr name="TextBox 19" id="19"/>
          <p:cNvSpPr txBox="true"/>
          <p:nvPr/>
        </p:nvSpPr>
        <p:spPr>
          <a:xfrm rot="0">
            <a:off x="1028700" y="7998588"/>
            <a:ext cx="8825683" cy="1980978"/>
          </a:xfrm>
          <a:prstGeom prst="rect">
            <a:avLst/>
          </a:prstGeom>
        </p:spPr>
        <p:txBody>
          <a:bodyPr anchor="t" rtlCol="false" tIns="0" lIns="0" bIns="0" rIns="0">
            <a:spAutoFit/>
          </a:bodyPr>
          <a:lstStyle/>
          <a:p>
            <a:pPr algn="just">
              <a:lnSpc>
                <a:spcPts val="3162"/>
              </a:lnSpc>
            </a:pPr>
            <a:r>
              <a:rPr lang="en-US" sz="2258">
                <a:solidFill>
                  <a:srgbClr val="FFFFFF"/>
                </a:solidFill>
                <a:latin typeface="Arial Unicode"/>
              </a:rPr>
              <a:t>Train - proses untuk membangun machine learning yang bertujuan ‘melatih’ model yang diterapkan dalam sistem</a:t>
            </a:r>
          </a:p>
          <a:p>
            <a:pPr algn="just">
              <a:lnSpc>
                <a:spcPts val="3162"/>
              </a:lnSpc>
            </a:pPr>
            <a:r>
              <a:rPr lang="en-US" sz="2258">
                <a:solidFill>
                  <a:srgbClr val="FFFFFF"/>
                </a:solidFill>
                <a:latin typeface="Arial Unicode"/>
              </a:rPr>
              <a:t>Evaluation - untuk menghitung akurasi yang dihasilkan oleh model</a:t>
            </a:r>
          </a:p>
          <a:p>
            <a:pPr algn="just">
              <a:lnSpc>
                <a:spcPts val="3162"/>
              </a:lnSpc>
            </a:pPr>
            <a:r>
              <a:rPr lang="en-US" sz="2258">
                <a:solidFill>
                  <a:srgbClr val="FFFFFF"/>
                </a:solidFill>
                <a:latin typeface="Arial Unicode"/>
              </a:rPr>
              <a:t>Visualization - confusion matrix, loss curve, accuracy curve</a:t>
            </a:r>
          </a:p>
          <a:p>
            <a:pPr algn="just">
              <a:lnSpc>
                <a:spcPts val="3162"/>
              </a:lnSpc>
              <a:spcBef>
                <a:spcPct val="0"/>
              </a:spcBef>
            </a:pPr>
          </a:p>
        </p:txBody>
      </p:sp>
      <p:sp>
        <p:nvSpPr>
          <p:cNvPr name="TextBox 20" id="20"/>
          <p:cNvSpPr txBox="true"/>
          <p:nvPr/>
        </p:nvSpPr>
        <p:spPr>
          <a:xfrm rot="0">
            <a:off x="1028700" y="7322948"/>
            <a:ext cx="8570951"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Train, Evaluation, &amp; Visualization Model</a:t>
            </a:r>
          </a:p>
        </p:txBody>
      </p:sp>
      <p:sp>
        <p:nvSpPr>
          <p:cNvPr name="Freeform 21" id="21"/>
          <p:cNvSpPr/>
          <p:nvPr/>
        </p:nvSpPr>
        <p:spPr>
          <a:xfrm flipH="false" flipV="false" rot="0">
            <a:off x="11456501" y="1558436"/>
            <a:ext cx="1269887" cy="683623"/>
          </a:xfrm>
          <a:custGeom>
            <a:avLst/>
            <a:gdLst/>
            <a:ahLst/>
            <a:cxnLst/>
            <a:rect r="r" b="b" t="t" l="l"/>
            <a:pathLst>
              <a:path h="683623" w="1269887">
                <a:moveTo>
                  <a:pt x="0" y="0"/>
                </a:moveTo>
                <a:lnTo>
                  <a:pt x="1269888" y="0"/>
                </a:lnTo>
                <a:lnTo>
                  <a:pt x="1269888" y="683623"/>
                </a:lnTo>
                <a:lnTo>
                  <a:pt x="0" y="683623"/>
                </a:lnTo>
                <a:lnTo>
                  <a:pt x="0" y="0"/>
                </a:lnTo>
                <a:close/>
              </a:path>
            </a:pathLst>
          </a:custGeom>
          <a:blipFill>
            <a:blip r:embed="rId4"/>
            <a:stretch>
              <a:fillRect l="0" t="0" r="0" b="0"/>
            </a:stretch>
          </a:blipFill>
        </p:spPr>
      </p:sp>
      <p:sp>
        <p:nvSpPr>
          <p:cNvPr name="Freeform 22" id="22"/>
          <p:cNvSpPr/>
          <p:nvPr/>
        </p:nvSpPr>
        <p:spPr>
          <a:xfrm flipH="false" flipV="false" rot="0">
            <a:off x="12896666" y="1587480"/>
            <a:ext cx="1716929" cy="654579"/>
          </a:xfrm>
          <a:custGeom>
            <a:avLst/>
            <a:gdLst/>
            <a:ahLst/>
            <a:cxnLst/>
            <a:rect r="r" b="b" t="t" l="l"/>
            <a:pathLst>
              <a:path h="654579" w="1716929">
                <a:moveTo>
                  <a:pt x="0" y="0"/>
                </a:moveTo>
                <a:lnTo>
                  <a:pt x="1716929" y="0"/>
                </a:lnTo>
                <a:lnTo>
                  <a:pt x="1716929" y="654579"/>
                </a:lnTo>
                <a:lnTo>
                  <a:pt x="0" y="654579"/>
                </a:lnTo>
                <a:lnTo>
                  <a:pt x="0" y="0"/>
                </a:lnTo>
                <a:close/>
              </a:path>
            </a:pathLst>
          </a:custGeom>
          <a:blipFill>
            <a:blip r:embed="rId5"/>
            <a:stretch>
              <a:fillRect l="0" t="0" r="0" b="0"/>
            </a:stretch>
          </a:blipFill>
        </p:spPr>
      </p:sp>
      <p:sp>
        <p:nvSpPr>
          <p:cNvPr name="TextBox 23" id="23"/>
          <p:cNvSpPr txBox="true"/>
          <p:nvPr/>
        </p:nvSpPr>
        <p:spPr>
          <a:xfrm rot="0">
            <a:off x="11291810" y="9289956"/>
            <a:ext cx="6996190" cy="68961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a:rPr>
              <a:t>Gambar 4:  Tahapan Pembuatan Model menggunakan MLPClassifier</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9969583"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SPLIT DATA TRAIN &amp; TEST</a:t>
            </a:r>
          </a:p>
          <a:p>
            <a:pPr>
              <a:lnSpc>
                <a:spcPts val="7167"/>
              </a:lnSpc>
            </a:pPr>
            <a:r>
              <a:rPr lang="en-US" sz="5874">
                <a:solidFill>
                  <a:srgbClr val="F89B1C"/>
                </a:solidFill>
                <a:latin typeface="Roboto Condensed Bold"/>
              </a:rPr>
              <a:t>FEATURE EXTRACTION (TF-IDF) </a:t>
            </a:r>
          </a:p>
        </p:txBody>
      </p:sp>
      <p:grpSp>
        <p:nvGrpSpPr>
          <p:cNvPr name="Group 4" id="4"/>
          <p:cNvGrpSpPr/>
          <p:nvPr/>
        </p:nvGrpSpPr>
        <p:grpSpPr>
          <a:xfrm rot="0">
            <a:off x="1842879" y="3152359"/>
            <a:ext cx="11114617" cy="5008431"/>
            <a:chOff x="0" y="0"/>
            <a:chExt cx="3461900" cy="1559989"/>
          </a:xfrm>
        </p:grpSpPr>
        <p:sp>
          <p:nvSpPr>
            <p:cNvPr name="Freeform 5" id="5"/>
            <p:cNvSpPr/>
            <p:nvPr/>
          </p:nvSpPr>
          <p:spPr>
            <a:xfrm flipH="false" flipV="false" rot="0">
              <a:off x="0" y="0"/>
              <a:ext cx="3461900" cy="1559989"/>
            </a:xfrm>
            <a:custGeom>
              <a:avLst/>
              <a:gdLst/>
              <a:ahLst/>
              <a:cxnLst/>
              <a:rect r="r" b="b" t="t" l="l"/>
              <a:pathLst>
                <a:path h="1559989" w="3461900">
                  <a:moveTo>
                    <a:pt x="35524" y="0"/>
                  </a:moveTo>
                  <a:lnTo>
                    <a:pt x="3426375" y="0"/>
                  </a:lnTo>
                  <a:cubicBezTo>
                    <a:pt x="3445995" y="0"/>
                    <a:pt x="3461900" y="15905"/>
                    <a:pt x="3461900" y="35524"/>
                  </a:cubicBezTo>
                  <a:lnTo>
                    <a:pt x="3461900" y="1524465"/>
                  </a:lnTo>
                  <a:cubicBezTo>
                    <a:pt x="3461900" y="1544085"/>
                    <a:pt x="3445995" y="1559989"/>
                    <a:pt x="3426375" y="1559989"/>
                  </a:cubicBezTo>
                  <a:lnTo>
                    <a:pt x="35524" y="1559989"/>
                  </a:lnTo>
                  <a:cubicBezTo>
                    <a:pt x="15905" y="1559989"/>
                    <a:pt x="0" y="1544085"/>
                    <a:pt x="0" y="1524465"/>
                  </a:cubicBezTo>
                  <a:lnTo>
                    <a:pt x="0" y="35524"/>
                  </a:lnTo>
                  <a:cubicBezTo>
                    <a:pt x="0" y="15905"/>
                    <a:pt x="15905" y="0"/>
                    <a:pt x="35524" y="0"/>
                  </a:cubicBezTo>
                  <a:close/>
                </a:path>
              </a:pathLst>
            </a:custGeom>
            <a:solidFill>
              <a:srgbClr val="FFFFFF"/>
            </a:solidFill>
            <a:ln w="104775" cap="rnd">
              <a:solidFill>
                <a:srgbClr val="F89B1C"/>
              </a:solidFill>
              <a:prstDash val="solid"/>
              <a:round/>
            </a:ln>
          </p:spPr>
        </p:sp>
        <p:sp>
          <p:nvSpPr>
            <p:cNvPr name="TextBox 6" id="6"/>
            <p:cNvSpPr txBox="true"/>
            <p:nvPr/>
          </p:nvSpPr>
          <p:spPr>
            <a:xfrm>
              <a:off x="0" y="-47625"/>
              <a:ext cx="3461900" cy="1607614"/>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263731" y="4909566"/>
            <a:ext cx="1494017" cy="14940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5400000">
            <a:off x="1474025" y="5408316"/>
            <a:ext cx="567447" cy="49651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0">
            <a:off x="429604" y="5075438"/>
            <a:ext cx="1162272" cy="11622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693300" y="5270787"/>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nvGrpSpPr>
          <p:cNvPr name="Group 17" id="17"/>
          <p:cNvGrpSpPr/>
          <p:nvPr/>
        </p:nvGrpSpPr>
        <p:grpSpPr>
          <a:xfrm rot="-10800000">
            <a:off x="9466349" y="6128148"/>
            <a:ext cx="6982296" cy="3497835"/>
            <a:chOff x="0" y="0"/>
            <a:chExt cx="2174794" cy="1089480"/>
          </a:xfrm>
        </p:grpSpPr>
        <p:sp>
          <p:nvSpPr>
            <p:cNvPr name="Freeform 18" id="18"/>
            <p:cNvSpPr/>
            <p:nvPr/>
          </p:nvSpPr>
          <p:spPr>
            <a:xfrm flipH="false" flipV="false" rot="0">
              <a:off x="0" y="0"/>
              <a:ext cx="2174794" cy="1089480"/>
            </a:xfrm>
            <a:custGeom>
              <a:avLst/>
              <a:gdLst/>
              <a:ahLst/>
              <a:cxnLst/>
              <a:rect r="r" b="b" t="t" l="l"/>
              <a:pathLst>
                <a:path h="1089480" w="2174794">
                  <a:moveTo>
                    <a:pt x="56548" y="0"/>
                  </a:moveTo>
                  <a:lnTo>
                    <a:pt x="2118246" y="0"/>
                  </a:lnTo>
                  <a:cubicBezTo>
                    <a:pt x="2149477" y="0"/>
                    <a:pt x="2174794" y="25318"/>
                    <a:pt x="2174794" y="56548"/>
                  </a:cubicBezTo>
                  <a:lnTo>
                    <a:pt x="2174794" y="1032932"/>
                  </a:lnTo>
                  <a:cubicBezTo>
                    <a:pt x="2174794" y="1064163"/>
                    <a:pt x="2149477" y="1089480"/>
                    <a:pt x="2118246" y="1089480"/>
                  </a:cubicBezTo>
                  <a:lnTo>
                    <a:pt x="56548" y="1089480"/>
                  </a:lnTo>
                  <a:cubicBezTo>
                    <a:pt x="25318" y="1089480"/>
                    <a:pt x="0" y="1064163"/>
                    <a:pt x="0" y="1032932"/>
                  </a:cubicBezTo>
                  <a:lnTo>
                    <a:pt x="0" y="56548"/>
                  </a:lnTo>
                  <a:cubicBezTo>
                    <a:pt x="0" y="25318"/>
                    <a:pt x="25318" y="0"/>
                    <a:pt x="56548" y="0"/>
                  </a:cubicBezTo>
                  <a:close/>
                </a:path>
              </a:pathLst>
            </a:custGeom>
            <a:solidFill>
              <a:srgbClr val="FFFFFF"/>
            </a:solidFill>
            <a:ln w="104775" cap="rnd">
              <a:solidFill>
                <a:srgbClr val="F89B1C"/>
              </a:solidFill>
              <a:prstDash val="solid"/>
              <a:round/>
            </a:ln>
          </p:spPr>
        </p:sp>
        <p:sp>
          <p:nvSpPr>
            <p:cNvPr name="TextBox 19" id="19"/>
            <p:cNvSpPr txBox="true"/>
            <p:nvPr/>
          </p:nvSpPr>
          <p:spPr>
            <a:xfrm>
              <a:off x="0" y="-47625"/>
              <a:ext cx="2174794" cy="1137105"/>
            </a:xfrm>
            <a:prstGeom prst="rect">
              <a:avLst/>
            </a:prstGeom>
          </p:spPr>
          <p:txBody>
            <a:bodyPr anchor="ctr" rtlCol="false" tIns="50800" lIns="50800" bIns="50800" rIns="50800"/>
            <a:lstStyle/>
            <a:p>
              <a:pPr algn="ctr">
                <a:lnSpc>
                  <a:spcPts val="3207"/>
                </a:lnSpc>
              </a:pPr>
            </a:p>
          </p:txBody>
        </p:sp>
      </p:grpSp>
      <p:grpSp>
        <p:nvGrpSpPr>
          <p:cNvPr name="Group 20" id="20"/>
          <p:cNvGrpSpPr/>
          <p:nvPr/>
        </p:nvGrpSpPr>
        <p:grpSpPr>
          <a:xfrm rot="-10800000">
            <a:off x="16636421" y="7130058"/>
            <a:ext cx="1494017" cy="149401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3" id="23"/>
          <p:cNvGrpSpPr/>
          <p:nvPr/>
        </p:nvGrpSpPr>
        <p:grpSpPr>
          <a:xfrm rot="5400000">
            <a:off x="16352697" y="7628808"/>
            <a:ext cx="567447" cy="496516"/>
            <a:chOff x="0" y="0"/>
            <a:chExt cx="812800" cy="711200"/>
          </a:xfrm>
        </p:grpSpPr>
        <p:sp>
          <p:nvSpPr>
            <p:cNvPr name="Freeform 24" id="2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25" id="2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6" id="26"/>
          <p:cNvGrpSpPr/>
          <p:nvPr/>
        </p:nvGrpSpPr>
        <p:grpSpPr>
          <a:xfrm rot="-10800000">
            <a:off x="16802293" y="7295930"/>
            <a:ext cx="1162272" cy="116227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9" id="29"/>
          <p:cNvSpPr txBox="true"/>
          <p:nvPr/>
        </p:nvSpPr>
        <p:spPr>
          <a:xfrm rot="0">
            <a:off x="17099706" y="7491279"/>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nvGrpSpPr>
          <p:cNvPr name="Group 30" id="30"/>
          <p:cNvGrpSpPr/>
          <p:nvPr/>
        </p:nvGrpSpPr>
        <p:grpSpPr>
          <a:xfrm rot="0">
            <a:off x="9818045" y="-1398632"/>
            <a:ext cx="2797265" cy="2797265"/>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3" id="33"/>
          <p:cNvGrpSpPr/>
          <p:nvPr/>
        </p:nvGrpSpPr>
        <p:grpSpPr>
          <a:xfrm rot="0">
            <a:off x="2181137" y="3496261"/>
            <a:ext cx="10434173" cy="4320626"/>
            <a:chOff x="0" y="0"/>
            <a:chExt cx="13912230" cy="5760835"/>
          </a:xfrm>
        </p:grpSpPr>
        <p:sp>
          <p:nvSpPr>
            <p:cNvPr name="Freeform 34" id="34"/>
            <p:cNvSpPr/>
            <p:nvPr/>
          </p:nvSpPr>
          <p:spPr>
            <a:xfrm flipH="false" flipV="false" rot="0">
              <a:off x="0" y="0"/>
              <a:ext cx="13912230" cy="1813083"/>
            </a:xfrm>
            <a:custGeom>
              <a:avLst/>
              <a:gdLst/>
              <a:ahLst/>
              <a:cxnLst/>
              <a:rect r="r" b="b" t="t" l="l"/>
              <a:pathLst>
                <a:path h="1813083" w="13912230">
                  <a:moveTo>
                    <a:pt x="0" y="0"/>
                  </a:moveTo>
                  <a:lnTo>
                    <a:pt x="13912230" y="0"/>
                  </a:lnTo>
                  <a:lnTo>
                    <a:pt x="13912230" y="1813083"/>
                  </a:lnTo>
                  <a:lnTo>
                    <a:pt x="0" y="1813083"/>
                  </a:lnTo>
                  <a:lnTo>
                    <a:pt x="0" y="0"/>
                  </a:lnTo>
                  <a:close/>
                </a:path>
              </a:pathLst>
            </a:custGeom>
            <a:blipFill>
              <a:blip r:embed="rId3"/>
              <a:stretch>
                <a:fillRect l="-386" t="0" r="0" b="-738"/>
              </a:stretch>
            </a:blipFill>
          </p:spPr>
        </p:sp>
        <p:sp>
          <p:nvSpPr>
            <p:cNvPr name="Freeform 35" id="35"/>
            <p:cNvSpPr/>
            <p:nvPr/>
          </p:nvSpPr>
          <p:spPr>
            <a:xfrm flipH="false" flipV="false" rot="0">
              <a:off x="0" y="2028983"/>
              <a:ext cx="9444574" cy="2066534"/>
            </a:xfrm>
            <a:custGeom>
              <a:avLst/>
              <a:gdLst/>
              <a:ahLst/>
              <a:cxnLst/>
              <a:rect r="r" b="b" t="t" l="l"/>
              <a:pathLst>
                <a:path h="2066534" w="9444574">
                  <a:moveTo>
                    <a:pt x="0" y="0"/>
                  </a:moveTo>
                  <a:lnTo>
                    <a:pt x="9444574" y="0"/>
                  </a:lnTo>
                  <a:lnTo>
                    <a:pt x="9444574" y="2066534"/>
                  </a:lnTo>
                  <a:lnTo>
                    <a:pt x="0" y="2066534"/>
                  </a:lnTo>
                  <a:lnTo>
                    <a:pt x="0" y="0"/>
                  </a:lnTo>
                  <a:close/>
                </a:path>
              </a:pathLst>
            </a:custGeom>
            <a:blipFill>
              <a:blip r:embed="rId4"/>
              <a:stretch>
                <a:fillRect l="0" t="0" r="0" b="0"/>
              </a:stretch>
            </a:blipFill>
          </p:spPr>
        </p:sp>
        <p:sp>
          <p:nvSpPr>
            <p:cNvPr name="Freeform 36" id="36"/>
            <p:cNvSpPr/>
            <p:nvPr/>
          </p:nvSpPr>
          <p:spPr>
            <a:xfrm flipH="false" flipV="false" rot="0">
              <a:off x="0" y="4311417"/>
              <a:ext cx="7247087" cy="1449417"/>
            </a:xfrm>
            <a:custGeom>
              <a:avLst/>
              <a:gdLst/>
              <a:ahLst/>
              <a:cxnLst/>
              <a:rect r="r" b="b" t="t" l="l"/>
              <a:pathLst>
                <a:path h="1449417" w="7247087">
                  <a:moveTo>
                    <a:pt x="0" y="0"/>
                  </a:moveTo>
                  <a:lnTo>
                    <a:pt x="7247087" y="0"/>
                  </a:lnTo>
                  <a:lnTo>
                    <a:pt x="7247087" y="1449418"/>
                  </a:lnTo>
                  <a:lnTo>
                    <a:pt x="0" y="1449418"/>
                  </a:lnTo>
                  <a:lnTo>
                    <a:pt x="0" y="0"/>
                  </a:lnTo>
                  <a:close/>
                </a:path>
              </a:pathLst>
            </a:custGeom>
            <a:blipFill>
              <a:blip r:embed="rId5"/>
              <a:stretch>
                <a:fillRect l="0" t="0" r="0" b="0"/>
              </a:stretch>
            </a:blipFill>
          </p:spPr>
        </p:sp>
      </p:grpSp>
      <p:grpSp>
        <p:nvGrpSpPr>
          <p:cNvPr name="Group 37" id="37"/>
          <p:cNvGrpSpPr/>
          <p:nvPr/>
        </p:nvGrpSpPr>
        <p:grpSpPr>
          <a:xfrm rot="0">
            <a:off x="9761952" y="6461436"/>
            <a:ext cx="6391089" cy="2937439"/>
            <a:chOff x="0" y="0"/>
            <a:chExt cx="8521453" cy="3916586"/>
          </a:xfrm>
        </p:grpSpPr>
        <p:sp>
          <p:nvSpPr>
            <p:cNvPr name="Freeform 38" id="38"/>
            <p:cNvSpPr/>
            <p:nvPr/>
          </p:nvSpPr>
          <p:spPr>
            <a:xfrm flipH="false" flipV="false" rot="0">
              <a:off x="0" y="0"/>
              <a:ext cx="8317159" cy="1453113"/>
            </a:xfrm>
            <a:custGeom>
              <a:avLst/>
              <a:gdLst/>
              <a:ahLst/>
              <a:cxnLst/>
              <a:rect r="r" b="b" t="t" l="l"/>
              <a:pathLst>
                <a:path h="1453113" w="8317159">
                  <a:moveTo>
                    <a:pt x="0" y="0"/>
                  </a:moveTo>
                  <a:lnTo>
                    <a:pt x="8317159" y="0"/>
                  </a:lnTo>
                  <a:lnTo>
                    <a:pt x="8317159" y="1453113"/>
                  </a:lnTo>
                  <a:lnTo>
                    <a:pt x="0" y="1453113"/>
                  </a:lnTo>
                  <a:lnTo>
                    <a:pt x="0" y="0"/>
                  </a:lnTo>
                  <a:close/>
                </a:path>
              </a:pathLst>
            </a:custGeom>
            <a:blipFill>
              <a:blip r:embed="rId6"/>
              <a:stretch>
                <a:fillRect l="0" t="0" r="0" b="0"/>
              </a:stretch>
            </a:blipFill>
          </p:spPr>
        </p:sp>
        <p:sp>
          <p:nvSpPr>
            <p:cNvPr name="Freeform 39" id="39"/>
            <p:cNvSpPr/>
            <p:nvPr/>
          </p:nvSpPr>
          <p:spPr>
            <a:xfrm flipH="false" flipV="false" rot="0">
              <a:off x="0" y="1947485"/>
              <a:ext cx="8521453" cy="1969101"/>
            </a:xfrm>
            <a:custGeom>
              <a:avLst/>
              <a:gdLst/>
              <a:ahLst/>
              <a:cxnLst/>
              <a:rect r="r" b="b" t="t" l="l"/>
              <a:pathLst>
                <a:path h="1969101" w="8521453">
                  <a:moveTo>
                    <a:pt x="0" y="0"/>
                  </a:moveTo>
                  <a:lnTo>
                    <a:pt x="8521453" y="0"/>
                  </a:lnTo>
                  <a:lnTo>
                    <a:pt x="8521453" y="1969101"/>
                  </a:lnTo>
                  <a:lnTo>
                    <a:pt x="0" y="1969101"/>
                  </a:lnTo>
                  <a:lnTo>
                    <a:pt x="0" y="0"/>
                  </a:lnTo>
                  <a:close/>
                </a:path>
              </a:pathLst>
            </a:custGeom>
            <a:blipFill>
              <a:blip r:embed="rId7"/>
              <a:stretch>
                <a:fillRect l="0" t="0" r="0" b="0"/>
              </a:stretch>
            </a:blipFill>
          </p:spPr>
        </p:sp>
      </p:gr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16230600" cy="1813878"/>
          </a:xfrm>
          <a:prstGeom prst="rect">
            <a:avLst/>
          </a:prstGeom>
        </p:spPr>
        <p:txBody>
          <a:bodyPr anchor="t" rtlCol="false" tIns="0" lIns="0" bIns="0" rIns="0">
            <a:spAutoFit/>
          </a:bodyPr>
          <a:lstStyle/>
          <a:p>
            <a:pPr algn="just">
              <a:lnSpc>
                <a:spcPts val="7167"/>
              </a:lnSpc>
            </a:pPr>
            <a:r>
              <a:rPr lang="en-US" sz="5874">
                <a:solidFill>
                  <a:srgbClr val="F89B1C"/>
                </a:solidFill>
                <a:latin typeface="Roboto Condensed Bold"/>
              </a:rPr>
              <a:t>MODEL TRAINING &amp;</a:t>
            </a:r>
          </a:p>
          <a:p>
            <a:pPr algn="just">
              <a:lnSpc>
                <a:spcPts val="7167"/>
              </a:lnSpc>
            </a:pPr>
            <a:r>
              <a:rPr lang="en-US" sz="5874">
                <a:solidFill>
                  <a:srgbClr val="F89B1C"/>
                </a:solidFill>
                <a:latin typeface="Roboto Condensed Bold"/>
              </a:rPr>
              <a:t>VISUALIZATION</a:t>
            </a:r>
          </a:p>
        </p:txBody>
      </p:sp>
      <p:grpSp>
        <p:nvGrpSpPr>
          <p:cNvPr name="Group 4" id="4"/>
          <p:cNvGrpSpPr/>
          <p:nvPr/>
        </p:nvGrpSpPr>
        <p:grpSpPr>
          <a:xfrm rot="0">
            <a:off x="1028700" y="4961944"/>
            <a:ext cx="9400002" cy="4911154"/>
            <a:chOff x="0" y="0"/>
            <a:chExt cx="2927844" cy="1529690"/>
          </a:xfrm>
        </p:grpSpPr>
        <p:sp>
          <p:nvSpPr>
            <p:cNvPr name="Freeform 5" id="5"/>
            <p:cNvSpPr/>
            <p:nvPr/>
          </p:nvSpPr>
          <p:spPr>
            <a:xfrm flipH="false" flipV="false" rot="0">
              <a:off x="0" y="0"/>
              <a:ext cx="2927844" cy="1529690"/>
            </a:xfrm>
            <a:custGeom>
              <a:avLst/>
              <a:gdLst/>
              <a:ahLst/>
              <a:cxnLst/>
              <a:rect r="r" b="b" t="t" l="l"/>
              <a:pathLst>
                <a:path h="1529690" w="2927844">
                  <a:moveTo>
                    <a:pt x="42004" y="0"/>
                  </a:moveTo>
                  <a:lnTo>
                    <a:pt x="2885840" y="0"/>
                  </a:lnTo>
                  <a:cubicBezTo>
                    <a:pt x="2909038" y="0"/>
                    <a:pt x="2927844" y="18806"/>
                    <a:pt x="2927844" y="42004"/>
                  </a:cubicBezTo>
                  <a:lnTo>
                    <a:pt x="2927844" y="1487686"/>
                  </a:lnTo>
                  <a:cubicBezTo>
                    <a:pt x="2927844" y="1498827"/>
                    <a:pt x="2923418" y="1509510"/>
                    <a:pt x="2915541" y="1517388"/>
                  </a:cubicBezTo>
                  <a:cubicBezTo>
                    <a:pt x="2907664" y="1525265"/>
                    <a:pt x="2896980" y="1529690"/>
                    <a:pt x="2885840" y="1529690"/>
                  </a:cubicBezTo>
                  <a:lnTo>
                    <a:pt x="42004" y="1529690"/>
                  </a:lnTo>
                  <a:cubicBezTo>
                    <a:pt x="30864" y="1529690"/>
                    <a:pt x="20180" y="1525265"/>
                    <a:pt x="12303" y="1517388"/>
                  </a:cubicBezTo>
                  <a:cubicBezTo>
                    <a:pt x="4425" y="1509510"/>
                    <a:pt x="0" y="1498827"/>
                    <a:pt x="0" y="1487686"/>
                  </a:cubicBezTo>
                  <a:lnTo>
                    <a:pt x="0" y="42004"/>
                  </a:lnTo>
                  <a:cubicBezTo>
                    <a:pt x="0" y="30864"/>
                    <a:pt x="4425" y="20180"/>
                    <a:pt x="12303" y="12303"/>
                  </a:cubicBezTo>
                  <a:cubicBezTo>
                    <a:pt x="20180" y="4425"/>
                    <a:pt x="30864" y="0"/>
                    <a:pt x="42004" y="0"/>
                  </a:cubicBezTo>
                  <a:close/>
                </a:path>
              </a:pathLst>
            </a:custGeom>
            <a:solidFill>
              <a:srgbClr val="FFFFFF"/>
            </a:solidFill>
            <a:ln w="104775" cap="rnd">
              <a:solidFill>
                <a:srgbClr val="F89B1C"/>
              </a:solidFill>
              <a:prstDash val="solid"/>
              <a:round/>
            </a:ln>
          </p:spPr>
        </p:sp>
        <p:sp>
          <p:nvSpPr>
            <p:cNvPr name="TextBox 6" id="6"/>
            <p:cNvSpPr txBox="true"/>
            <p:nvPr/>
          </p:nvSpPr>
          <p:spPr>
            <a:xfrm>
              <a:off x="0" y="-47625"/>
              <a:ext cx="2927844" cy="1577315"/>
            </a:xfrm>
            <a:prstGeom prst="rect">
              <a:avLst/>
            </a:prstGeom>
          </p:spPr>
          <p:txBody>
            <a:bodyPr anchor="ctr" rtlCol="false" tIns="50800" lIns="50800" bIns="50800" rIns="50800"/>
            <a:lstStyle/>
            <a:p>
              <a:pPr algn="ctr">
                <a:lnSpc>
                  <a:spcPts val="3207"/>
                </a:lnSpc>
              </a:pPr>
            </a:p>
          </p:txBody>
        </p:sp>
      </p:grpSp>
      <p:sp>
        <p:nvSpPr>
          <p:cNvPr name="Freeform 7" id="7"/>
          <p:cNvSpPr/>
          <p:nvPr/>
        </p:nvSpPr>
        <p:spPr>
          <a:xfrm flipH="false" flipV="false" rot="0">
            <a:off x="1650605" y="5248324"/>
            <a:ext cx="6466043" cy="2345018"/>
          </a:xfrm>
          <a:custGeom>
            <a:avLst/>
            <a:gdLst/>
            <a:ahLst/>
            <a:cxnLst/>
            <a:rect r="r" b="b" t="t" l="l"/>
            <a:pathLst>
              <a:path h="2345018" w="6466043">
                <a:moveTo>
                  <a:pt x="0" y="0"/>
                </a:moveTo>
                <a:lnTo>
                  <a:pt x="6466043" y="0"/>
                </a:lnTo>
                <a:lnTo>
                  <a:pt x="6466043" y="2345019"/>
                </a:lnTo>
                <a:lnTo>
                  <a:pt x="0" y="2345019"/>
                </a:lnTo>
                <a:lnTo>
                  <a:pt x="0" y="0"/>
                </a:lnTo>
                <a:close/>
              </a:path>
            </a:pathLst>
          </a:custGeom>
          <a:blipFill>
            <a:blip r:embed="rId3"/>
            <a:stretch>
              <a:fillRect l="0" t="0" r="0" b="0"/>
            </a:stretch>
          </a:blipFill>
        </p:spPr>
      </p:sp>
      <p:grpSp>
        <p:nvGrpSpPr>
          <p:cNvPr name="Group 8" id="8"/>
          <p:cNvGrpSpPr/>
          <p:nvPr/>
        </p:nvGrpSpPr>
        <p:grpSpPr>
          <a:xfrm rot="-10800000">
            <a:off x="7091206" y="2474550"/>
            <a:ext cx="10873359" cy="3049192"/>
            <a:chOff x="0" y="0"/>
            <a:chExt cx="3386754" cy="949740"/>
          </a:xfrm>
        </p:grpSpPr>
        <p:sp>
          <p:nvSpPr>
            <p:cNvPr name="Freeform 9" id="9"/>
            <p:cNvSpPr/>
            <p:nvPr/>
          </p:nvSpPr>
          <p:spPr>
            <a:xfrm flipH="false" flipV="false" rot="0">
              <a:off x="0" y="0"/>
              <a:ext cx="3386755" cy="949740"/>
            </a:xfrm>
            <a:custGeom>
              <a:avLst/>
              <a:gdLst/>
              <a:ahLst/>
              <a:cxnLst/>
              <a:rect r="r" b="b" t="t" l="l"/>
              <a:pathLst>
                <a:path h="949740" w="3386755">
                  <a:moveTo>
                    <a:pt x="36312" y="0"/>
                  </a:moveTo>
                  <a:lnTo>
                    <a:pt x="3350442" y="0"/>
                  </a:lnTo>
                  <a:cubicBezTo>
                    <a:pt x="3370497" y="0"/>
                    <a:pt x="3386755" y="16258"/>
                    <a:pt x="3386755" y="36312"/>
                  </a:cubicBezTo>
                  <a:lnTo>
                    <a:pt x="3386755" y="913428"/>
                  </a:lnTo>
                  <a:cubicBezTo>
                    <a:pt x="3386755" y="923058"/>
                    <a:pt x="3382929" y="932295"/>
                    <a:pt x="3376119" y="939104"/>
                  </a:cubicBezTo>
                  <a:cubicBezTo>
                    <a:pt x="3369309" y="945914"/>
                    <a:pt x="3360073" y="949740"/>
                    <a:pt x="3350442" y="949740"/>
                  </a:cubicBezTo>
                  <a:lnTo>
                    <a:pt x="36312" y="949740"/>
                  </a:lnTo>
                  <a:cubicBezTo>
                    <a:pt x="26682" y="949740"/>
                    <a:pt x="17446" y="945914"/>
                    <a:pt x="10636" y="939104"/>
                  </a:cubicBezTo>
                  <a:cubicBezTo>
                    <a:pt x="3826" y="932295"/>
                    <a:pt x="0" y="923058"/>
                    <a:pt x="0" y="913428"/>
                  </a:cubicBezTo>
                  <a:lnTo>
                    <a:pt x="0" y="36312"/>
                  </a:lnTo>
                  <a:cubicBezTo>
                    <a:pt x="0" y="26682"/>
                    <a:pt x="3826" y="17446"/>
                    <a:pt x="10636" y="10636"/>
                  </a:cubicBezTo>
                  <a:cubicBezTo>
                    <a:pt x="17446" y="3826"/>
                    <a:pt x="26682" y="0"/>
                    <a:pt x="36312"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3386754" cy="997365"/>
            </a:xfrm>
            <a:prstGeom prst="rect">
              <a:avLst/>
            </a:prstGeom>
          </p:spPr>
          <p:txBody>
            <a:bodyPr anchor="ctr" rtlCol="false" tIns="50800" lIns="50800" bIns="50800" rIns="50800"/>
            <a:lstStyle/>
            <a:p>
              <a:pPr algn="ctr">
                <a:lnSpc>
                  <a:spcPts val="3207"/>
                </a:lnSpc>
              </a:pPr>
            </a:p>
          </p:txBody>
        </p:sp>
      </p:grpSp>
      <p:grpSp>
        <p:nvGrpSpPr>
          <p:cNvPr name="Group 11" id="11"/>
          <p:cNvGrpSpPr/>
          <p:nvPr/>
        </p:nvGrpSpPr>
        <p:grpSpPr>
          <a:xfrm rot="0">
            <a:off x="5448395" y="3145728"/>
            <a:ext cx="1494017" cy="14940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4" id="14"/>
          <p:cNvGrpSpPr/>
          <p:nvPr/>
        </p:nvGrpSpPr>
        <p:grpSpPr>
          <a:xfrm rot="-5400000">
            <a:off x="6658688" y="3644478"/>
            <a:ext cx="567447" cy="496516"/>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6" id="16"/>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7" id="17"/>
          <p:cNvGrpSpPr/>
          <p:nvPr/>
        </p:nvGrpSpPr>
        <p:grpSpPr>
          <a:xfrm rot="0">
            <a:off x="5614267" y="3311600"/>
            <a:ext cx="1162272" cy="116227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0" id="20"/>
          <p:cNvSpPr txBox="true"/>
          <p:nvPr/>
        </p:nvSpPr>
        <p:spPr>
          <a:xfrm rot="0">
            <a:off x="5877963" y="3506949"/>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nvGrpSpPr>
          <p:cNvPr name="Group 21" id="21"/>
          <p:cNvGrpSpPr/>
          <p:nvPr/>
        </p:nvGrpSpPr>
        <p:grpSpPr>
          <a:xfrm rot="-10800000">
            <a:off x="10581710" y="6846334"/>
            <a:ext cx="1494017" cy="149401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4" id="24"/>
          <p:cNvGrpSpPr/>
          <p:nvPr/>
        </p:nvGrpSpPr>
        <p:grpSpPr>
          <a:xfrm rot="5400000">
            <a:off x="10297986" y="7345085"/>
            <a:ext cx="567447" cy="496516"/>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26" id="26"/>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7" id="27"/>
          <p:cNvGrpSpPr/>
          <p:nvPr/>
        </p:nvGrpSpPr>
        <p:grpSpPr>
          <a:xfrm rot="-10800000">
            <a:off x="10747582" y="7012206"/>
            <a:ext cx="1162272" cy="1162272"/>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0" id="30"/>
          <p:cNvSpPr txBox="true"/>
          <p:nvPr/>
        </p:nvSpPr>
        <p:spPr>
          <a:xfrm rot="0">
            <a:off x="11044995" y="7207555"/>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nvGrpSpPr>
          <p:cNvPr name="Group 31" id="31"/>
          <p:cNvGrpSpPr/>
          <p:nvPr/>
        </p:nvGrpSpPr>
        <p:grpSpPr>
          <a:xfrm rot="0">
            <a:off x="7631437" y="-1398632"/>
            <a:ext cx="2797265" cy="279726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34" id="34"/>
          <p:cNvSpPr/>
          <p:nvPr/>
        </p:nvSpPr>
        <p:spPr>
          <a:xfrm flipH="false" flipV="false" rot="0">
            <a:off x="7380934" y="2673685"/>
            <a:ext cx="10328394" cy="2552645"/>
          </a:xfrm>
          <a:custGeom>
            <a:avLst/>
            <a:gdLst/>
            <a:ahLst/>
            <a:cxnLst/>
            <a:rect r="r" b="b" t="t" l="l"/>
            <a:pathLst>
              <a:path h="2552645" w="10328394">
                <a:moveTo>
                  <a:pt x="0" y="0"/>
                </a:moveTo>
                <a:lnTo>
                  <a:pt x="10328394" y="0"/>
                </a:lnTo>
                <a:lnTo>
                  <a:pt x="10328394" y="2552645"/>
                </a:lnTo>
                <a:lnTo>
                  <a:pt x="0" y="2552645"/>
                </a:lnTo>
                <a:lnTo>
                  <a:pt x="0" y="0"/>
                </a:lnTo>
                <a:close/>
              </a:path>
            </a:pathLst>
          </a:custGeom>
          <a:blipFill>
            <a:blip r:embed="rId4"/>
            <a:stretch>
              <a:fillRect l="0" t="0" r="0" b="0"/>
            </a:stretch>
          </a:blipFill>
        </p:spPr>
      </p:sp>
      <p:sp>
        <p:nvSpPr>
          <p:cNvPr name="Freeform 35" id="35"/>
          <p:cNvSpPr/>
          <p:nvPr/>
        </p:nvSpPr>
        <p:spPr>
          <a:xfrm flipH="false" flipV="false" rot="0">
            <a:off x="1650605" y="7593343"/>
            <a:ext cx="8454717" cy="2012187"/>
          </a:xfrm>
          <a:custGeom>
            <a:avLst/>
            <a:gdLst/>
            <a:ahLst/>
            <a:cxnLst/>
            <a:rect r="r" b="b" t="t" l="l"/>
            <a:pathLst>
              <a:path h="2012187" w="8454717">
                <a:moveTo>
                  <a:pt x="0" y="0"/>
                </a:moveTo>
                <a:lnTo>
                  <a:pt x="8454717" y="0"/>
                </a:lnTo>
                <a:lnTo>
                  <a:pt x="8454717" y="2012187"/>
                </a:lnTo>
                <a:lnTo>
                  <a:pt x="0" y="2012187"/>
                </a:lnTo>
                <a:lnTo>
                  <a:pt x="0" y="0"/>
                </a:lnTo>
                <a:close/>
              </a:path>
            </a:pathLst>
          </a:custGeom>
          <a:blipFill>
            <a:blip r:embed="rId5"/>
            <a:stretch>
              <a:fillRect l="0" t="0" r="0" b="0"/>
            </a:stretch>
          </a:blipFill>
        </p:spPr>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16230600" cy="1813878"/>
          </a:xfrm>
          <a:prstGeom prst="rect">
            <a:avLst/>
          </a:prstGeom>
        </p:spPr>
        <p:txBody>
          <a:bodyPr anchor="t" rtlCol="false" tIns="0" lIns="0" bIns="0" rIns="0">
            <a:spAutoFit/>
          </a:bodyPr>
          <a:lstStyle/>
          <a:p>
            <a:pPr algn="just">
              <a:lnSpc>
                <a:spcPts val="7167"/>
              </a:lnSpc>
            </a:pPr>
            <a:r>
              <a:rPr lang="en-US" sz="5874">
                <a:solidFill>
                  <a:srgbClr val="F89B1C"/>
                </a:solidFill>
                <a:latin typeface="Roboto Condensed Bold"/>
              </a:rPr>
              <a:t>MODEL EVALUATION &amp;</a:t>
            </a:r>
          </a:p>
          <a:p>
            <a:pPr algn="just">
              <a:lnSpc>
                <a:spcPts val="7167"/>
              </a:lnSpc>
            </a:pPr>
            <a:r>
              <a:rPr lang="en-US" sz="5874">
                <a:solidFill>
                  <a:srgbClr val="F89B1C"/>
                </a:solidFill>
                <a:latin typeface="Roboto Condensed Bold"/>
              </a:rPr>
              <a:t>VISUALIZATION</a:t>
            </a:r>
          </a:p>
        </p:txBody>
      </p:sp>
      <p:grpSp>
        <p:nvGrpSpPr>
          <p:cNvPr name="Group 4" id="4"/>
          <p:cNvGrpSpPr/>
          <p:nvPr/>
        </p:nvGrpSpPr>
        <p:grpSpPr>
          <a:xfrm rot="0">
            <a:off x="7631437" y="-139863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8907301" y="2094308"/>
            <a:ext cx="6708760" cy="3049192"/>
            <a:chOff x="0" y="0"/>
            <a:chExt cx="8945014" cy="4065590"/>
          </a:xfrm>
        </p:grpSpPr>
        <p:grpSp>
          <p:nvGrpSpPr>
            <p:cNvPr name="Group 8" id="8"/>
            <p:cNvGrpSpPr/>
            <p:nvPr/>
          </p:nvGrpSpPr>
          <p:grpSpPr>
            <a:xfrm rot="-10800000">
              <a:off x="0" y="0"/>
              <a:ext cx="8945014" cy="4065590"/>
              <a:chOff x="0" y="0"/>
              <a:chExt cx="2089596" cy="949740"/>
            </a:xfrm>
          </p:grpSpPr>
          <p:sp>
            <p:nvSpPr>
              <p:cNvPr name="Freeform 9" id="9"/>
              <p:cNvSpPr/>
              <p:nvPr/>
            </p:nvSpPr>
            <p:spPr>
              <a:xfrm flipH="false" flipV="false" rot="0">
                <a:off x="0" y="0"/>
                <a:ext cx="2089596" cy="949740"/>
              </a:xfrm>
              <a:custGeom>
                <a:avLst/>
                <a:gdLst/>
                <a:ahLst/>
                <a:cxnLst/>
                <a:rect r="r" b="b" t="t" l="l"/>
                <a:pathLst>
                  <a:path h="949740" w="2089596">
                    <a:moveTo>
                      <a:pt x="58854" y="0"/>
                    </a:moveTo>
                    <a:lnTo>
                      <a:pt x="2030741" y="0"/>
                    </a:lnTo>
                    <a:cubicBezTo>
                      <a:pt x="2046350" y="0"/>
                      <a:pt x="2061320" y="6201"/>
                      <a:pt x="2072358" y="17238"/>
                    </a:cubicBezTo>
                    <a:cubicBezTo>
                      <a:pt x="2083395" y="28275"/>
                      <a:pt x="2089596" y="43245"/>
                      <a:pt x="2089596" y="58854"/>
                    </a:cubicBezTo>
                    <a:lnTo>
                      <a:pt x="2089596" y="890886"/>
                    </a:lnTo>
                    <a:cubicBezTo>
                      <a:pt x="2089596" y="923390"/>
                      <a:pt x="2063246" y="949740"/>
                      <a:pt x="2030741" y="949740"/>
                    </a:cubicBezTo>
                    <a:lnTo>
                      <a:pt x="58854" y="949740"/>
                    </a:lnTo>
                    <a:cubicBezTo>
                      <a:pt x="26350" y="949740"/>
                      <a:pt x="0" y="923390"/>
                      <a:pt x="0" y="890886"/>
                    </a:cubicBezTo>
                    <a:lnTo>
                      <a:pt x="0" y="58854"/>
                    </a:lnTo>
                    <a:cubicBezTo>
                      <a:pt x="0" y="26350"/>
                      <a:pt x="26350" y="0"/>
                      <a:pt x="58854"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2089596" cy="997365"/>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279302" y="451842"/>
              <a:ext cx="8341385" cy="3142461"/>
            </a:xfrm>
            <a:custGeom>
              <a:avLst/>
              <a:gdLst/>
              <a:ahLst/>
              <a:cxnLst/>
              <a:rect r="r" b="b" t="t" l="l"/>
              <a:pathLst>
                <a:path h="3142461" w="8341385">
                  <a:moveTo>
                    <a:pt x="0" y="0"/>
                  </a:moveTo>
                  <a:lnTo>
                    <a:pt x="8341385" y="0"/>
                  </a:lnTo>
                  <a:lnTo>
                    <a:pt x="8341385" y="3142460"/>
                  </a:lnTo>
                  <a:lnTo>
                    <a:pt x="0" y="3142460"/>
                  </a:lnTo>
                  <a:lnTo>
                    <a:pt x="0" y="0"/>
                  </a:lnTo>
                  <a:close/>
                </a:path>
              </a:pathLst>
            </a:custGeom>
            <a:blipFill>
              <a:blip r:embed="rId3"/>
              <a:stretch>
                <a:fillRect l="0" t="0" r="0" b="0"/>
              </a:stretch>
            </a:blipFill>
          </p:spPr>
        </p:sp>
      </p:grpSp>
      <p:grpSp>
        <p:nvGrpSpPr>
          <p:cNvPr name="Group 12" id="12"/>
          <p:cNvGrpSpPr/>
          <p:nvPr/>
        </p:nvGrpSpPr>
        <p:grpSpPr>
          <a:xfrm rot="0">
            <a:off x="15517025" y="2871895"/>
            <a:ext cx="1742275" cy="1494017"/>
            <a:chOff x="0" y="0"/>
            <a:chExt cx="2323033" cy="1992023"/>
          </a:xfrm>
        </p:grpSpPr>
        <p:grpSp>
          <p:nvGrpSpPr>
            <p:cNvPr name="Group 13" id="13"/>
            <p:cNvGrpSpPr/>
            <p:nvPr/>
          </p:nvGrpSpPr>
          <p:grpSpPr>
            <a:xfrm rot="-10800000">
              <a:off x="331011" y="0"/>
              <a:ext cx="1992023" cy="1992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6" id="16"/>
            <p:cNvGrpSpPr/>
            <p:nvPr/>
          </p:nvGrpSpPr>
          <p:grpSpPr>
            <a:xfrm rot="5400000">
              <a:off x="-47287" y="665001"/>
              <a:ext cx="756596" cy="66202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9" id="19"/>
            <p:cNvGrpSpPr/>
            <p:nvPr/>
          </p:nvGrpSpPr>
          <p:grpSpPr>
            <a:xfrm rot="-10800000">
              <a:off x="552174" y="221163"/>
              <a:ext cx="1549696" cy="154969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2" id="22"/>
            <p:cNvSpPr txBox="true"/>
            <p:nvPr/>
          </p:nvSpPr>
          <p:spPr>
            <a:xfrm rot="0">
              <a:off x="948724"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grpSp>
        <p:nvGrpSpPr>
          <p:cNvPr name="Group 23" id="23"/>
          <p:cNvGrpSpPr/>
          <p:nvPr/>
        </p:nvGrpSpPr>
        <p:grpSpPr>
          <a:xfrm rot="0">
            <a:off x="2691821" y="5628722"/>
            <a:ext cx="9059534" cy="3629578"/>
            <a:chOff x="0" y="0"/>
            <a:chExt cx="12079378" cy="4839438"/>
          </a:xfrm>
        </p:grpSpPr>
        <p:grpSp>
          <p:nvGrpSpPr>
            <p:cNvPr name="Group 24" id="24"/>
            <p:cNvGrpSpPr/>
            <p:nvPr/>
          </p:nvGrpSpPr>
          <p:grpSpPr>
            <a:xfrm rot="0">
              <a:off x="0" y="0"/>
              <a:ext cx="12079378" cy="4839438"/>
              <a:chOff x="0" y="0"/>
              <a:chExt cx="2821797" cy="1130515"/>
            </a:xfrm>
          </p:grpSpPr>
          <p:sp>
            <p:nvSpPr>
              <p:cNvPr name="Freeform 25" id="25"/>
              <p:cNvSpPr/>
              <p:nvPr/>
            </p:nvSpPr>
            <p:spPr>
              <a:xfrm flipH="false" flipV="false" rot="0">
                <a:off x="0" y="0"/>
                <a:ext cx="2821797" cy="1130515"/>
              </a:xfrm>
              <a:custGeom>
                <a:avLst/>
                <a:gdLst/>
                <a:ahLst/>
                <a:cxnLst/>
                <a:rect r="r" b="b" t="t" l="l"/>
                <a:pathLst>
                  <a:path h="1130515" w="2821797">
                    <a:moveTo>
                      <a:pt x="43583" y="0"/>
                    </a:moveTo>
                    <a:lnTo>
                      <a:pt x="2778215" y="0"/>
                    </a:lnTo>
                    <a:cubicBezTo>
                      <a:pt x="2802285" y="0"/>
                      <a:pt x="2821797" y="19513"/>
                      <a:pt x="2821797" y="43583"/>
                    </a:cubicBezTo>
                    <a:lnTo>
                      <a:pt x="2821797" y="1086932"/>
                    </a:lnTo>
                    <a:cubicBezTo>
                      <a:pt x="2821797" y="1098491"/>
                      <a:pt x="2817205" y="1109576"/>
                      <a:pt x="2809032" y="1117750"/>
                    </a:cubicBezTo>
                    <a:cubicBezTo>
                      <a:pt x="2800859" y="1125923"/>
                      <a:pt x="2789773" y="1130515"/>
                      <a:pt x="2778215" y="1130515"/>
                    </a:cubicBezTo>
                    <a:lnTo>
                      <a:pt x="43583" y="1130515"/>
                    </a:lnTo>
                    <a:cubicBezTo>
                      <a:pt x="19513" y="1130515"/>
                      <a:pt x="0" y="1111002"/>
                      <a:pt x="0" y="1086932"/>
                    </a:cubicBezTo>
                    <a:lnTo>
                      <a:pt x="0" y="43583"/>
                    </a:lnTo>
                    <a:cubicBezTo>
                      <a:pt x="0" y="19513"/>
                      <a:pt x="19513" y="0"/>
                      <a:pt x="43583" y="0"/>
                    </a:cubicBezTo>
                    <a:close/>
                  </a:path>
                </a:pathLst>
              </a:custGeom>
              <a:solidFill>
                <a:srgbClr val="FFFFFF"/>
              </a:solidFill>
              <a:ln w="104775" cap="rnd">
                <a:solidFill>
                  <a:srgbClr val="F89B1C"/>
                </a:solidFill>
                <a:prstDash val="solid"/>
                <a:round/>
              </a:ln>
            </p:spPr>
          </p:sp>
          <p:sp>
            <p:nvSpPr>
              <p:cNvPr name="TextBox 26" id="26"/>
              <p:cNvSpPr txBox="true"/>
              <p:nvPr/>
            </p:nvSpPr>
            <p:spPr>
              <a:xfrm>
                <a:off x="0" y="-47625"/>
                <a:ext cx="2821797" cy="1178140"/>
              </a:xfrm>
              <a:prstGeom prst="rect">
                <a:avLst/>
              </a:prstGeom>
            </p:spPr>
            <p:txBody>
              <a:bodyPr anchor="ctr" rtlCol="false" tIns="50800" lIns="50800" bIns="50800" rIns="50800"/>
              <a:lstStyle/>
              <a:p>
                <a:pPr algn="ctr">
                  <a:lnSpc>
                    <a:spcPts val="3207"/>
                  </a:lnSpc>
                </a:pPr>
              </a:p>
            </p:txBody>
          </p:sp>
        </p:grpSp>
        <p:sp>
          <p:nvSpPr>
            <p:cNvPr name="Freeform 27" id="27"/>
            <p:cNvSpPr/>
            <p:nvPr/>
          </p:nvSpPr>
          <p:spPr>
            <a:xfrm flipH="false" flipV="false" rot="0">
              <a:off x="378381" y="255622"/>
              <a:ext cx="11402844" cy="4304688"/>
            </a:xfrm>
            <a:custGeom>
              <a:avLst/>
              <a:gdLst/>
              <a:ahLst/>
              <a:cxnLst/>
              <a:rect r="r" b="b" t="t" l="l"/>
              <a:pathLst>
                <a:path h="4304688" w="11402844">
                  <a:moveTo>
                    <a:pt x="0" y="0"/>
                  </a:moveTo>
                  <a:lnTo>
                    <a:pt x="11402844" y="0"/>
                  </a:lnTo>
                  <a:lnTo>
                    <a:pt x="11402844" y="4304688"/>
                  </a:lnTo>
                  <a:lnTo>
                    <a:pt x="0" y="4304688"/>
                  </a:lnTo>
                  <a:lnTo>
                    <a:pt x="0" y="0"/>
                  </a:lnTo>
                  <a:close/>
                </a:path>
              </a:pathLst>
            </a:custGeom>
            <a:blipFill>
              <a:blip r:embed="rId4"/>
              <a:stretch>
                <a:fillRect l="0" t="0" r="0" b="0"/>
              </a:stretch>
            </a:blipFill>
          </p:spPr>
        </p:sp>
      </p:grpSp>
      <p:grpSp>
        <p:nvGrpSpPr>
          <p:cNvPr name="Group 28" id="28"/>
          <p:cNvGrpSpPr/>
          <p:nvPr/>
        </p:nvGrpSpPr>
        <p:grpSpPr>
          <a:xfrm rot="0">
            <a:off x="1028700" y="6696502"/>
            <a:ext cx="1742275" cy="1494017"/>
            <a:chOff x="0" y="0"/>
            <a:chExt cx="2323033" cy="1992023"/>
          </a:xfrm>
        </p:grpSpPr>
        <p:grpSp>
          <p:nvGrpSpPr>
            <p:cNvPr name="Group 29" id="29"/>
            <p:cNvGrpSpPr/>
            <p:nvPr/>
          </p:nvGrpSpPr>
          <p:grpSpPr>
            <a:xfrm rot="0">
              <a:off x="0" y="0"/>
              <a:ext cx="1992023" cy="19920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2" id="32"/>
            <p:cNvGrpSpPr/>
            <p:nvPr/>
          </p:nvGrpSpPr>
          <p:grpSpPr>
            <a:xfrm rot="-5400000">
              <a:off x="1613725" y="665001"/>
              <a:ext cx="756596" cy="662021"/>
              <a:chOff x="0" y="0"/>
              <a:chExt cx="812800" cy="711200"/>
            </a:xfrm>
          </p:grpSpPr>
          <p:sp>
            <p:nvSpPr>
              <p:cNvPr name="Freeform 33" id="3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34" id="34"/>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35" id="35"/>
            <p:cNvGrpSpPr/>
            <p:nvPr/>
          </p:nvGrpSpPr>
          <p:grpSpPr>
            <a:xfrm rot="0">
              <a:off x="221163" y="221163"/>
              <a:ext cx="1549696" cy="154969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8" id="38"/>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spTree>
  </p:cSld>
  <p:clrMapOvr>
    <a:masterClrMapping/>
  </p:clrMapOvr>
  <p:transition spd="fast">
    <p:wipe dir="u"/>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6077079"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LOSS CURVE &amp; VALIDATION SCORE</a:t>
            </a:r>
          </a:p>
        </p:txBody>
      </p:sp>
      <p:grpSp>
        <p:nvGrpSpPr>
          <p:cNvPr name="Group 4" id="4"/>
          <p:cNvGrpSpPr/>
          <p:nvPr/>
        </p:nvGrpSpPr>
        <p:grpSpPr>
          <a:xfrm rot="0">
            <a:off x="6346735" y="-1582308"/>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028700" y="3220451"/>
            <a:ext cx="7742785" cy="6535269"/>
            <a:chOff x="0" y="0"/>
            <a:chExt cx="2411666" cy="2035558"/>
          </a:xfrm>
        </p:grpSpPr>
        <p:sp>
          <p:nvSpPr>
            <p:cNvPr name="Freeform 8" id="8"/>
            <p:cNvSpPr/>
            <p:nvPr/>
          </p:nvSpPr>
          <p:spPr>
            <a:xfrm flipH="false" flipV="false" rot="0">
              <a:off x="0" y="0"/>
              <a:ext cx="2411666" cy="2035558"/>
            </a:xfrm>
            <a:custGeom>
              <a:avLst/>
              <a:gdLst/>
              <a:ahLst/>
              <a:cxnLst/>
              <a:rect r="r" b="b" t="t" l="l"/>
              <a:pathLst>
                <a:path h="2035558" w="2411666">
                  <a:moveTo>
                    <a:pt x="50994" y="0"/>
                  </a:moveTo>
                  <a:lnTo>
                    <a:pt x="2360671" y="0"/>
                  </a:lnTo>
                  <a:cubicBezTo>
                    <a:pt x="2388835" y="0"/>
                    <a:pt x="2411666" y="22831"/>
                    <a:pt x="2411666" y="50994"/>
                  </a:cubicBezTo>
                  <a:lnTo>
                    <a:pt x="2411666" y="1984563"/>
                  </a:lnTo>
                  <a:cubicBezTo>
                    <a:pt x="2411666" y="2012727"/>
                    <a:pt x="2388835" y="2035558"/>
                    <a:pt x="2360671" y="2035558"/>
                  </a:cubicBezTo>
                  <a:lnTo>
                    <a:pt x="50994" y="2035558"/>
                  </a:lnTo>
                  <a:cubicBezTo>
                    <a:pt x="22831" y="2035558"/>
                    <a:pt x="0" y="2012727"/>
                    <a:pt x="0" y="1984563"/>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9" id="9"/>
            <p:cNvSpPr txBox="true"/>
            <p:nvPr/>
          </p:nvSpPr>
          <p:spPr>
            <a:xfrm>
              <a:off x="0" y="-47625"/>
              <a:ext cx="2411666" cy="2083183"/>
            </a:xfrm>
            <a:prstGeom prst="rect">
              <a:avLst/>
            </a:prstGeom>
          </p:spPr>
          <p:txBody>
            <a:bodyPr anchor="ctr" rtlCol="false" tIns="50800" lIns="50800" bIns="50800" rIns="50800"/>
            <a:lstStyle/>
            <a:p>
              <a:pPr algn="ctr">
                <a:lnSpc>
                  <a:spcPts val="3207"/>
                </a:lnSpc>
              </a:pPr>
            </a:p>
          </p:txBody>
        </p:sp>
      </p:grpSp>
      <p:sp>
        <p:nvSpPr>
          <p:cNvPr name="Freeform 10" id="10"/>
          <p:cNvSpPr/>
          <p:nvPr/>
        </p:nvSpPr>
        <p:spPr>
          <a:xfrm flipH="false" flipV="false" rot="0">
            <a:off x="1320668" y="3483135"/>
            <a:ext cx="7158849" cy="5642565"/>
          </a:xfrm>
          <a:custGeom>
            <a:avLst/>
            <a:gdLst/>
            <a:ahLst/>
            <a:cxnLst/>
            <a:rect r="r" b="b" t="t" l="l"/>
            <a:pathLst>
              <a:path h="5642565" w="7158849">
                <a:moveTo>
                  <a:pt x="0" y="0"/>
                </a:moveTo>
                <a:lnTo>
                  <a:pt x="7158849" y="0"/>
                </a:lnTo>
                <a:lnTo>
                  <a:pt x="7158849" y="5642565"/>
                </a:lnTo>
                <a:lnTo>
                  <a:pt x="0" y="5642565"/>
                </a:lnTo>
                <a:lnTo>
                  <a:pt x="0" y="0"/>
                </a:lnTo>
                <a:close/>
              </a:path>
            </a:pathLst>
          </a:custGeom>
          <a:blipFill>
            <a:blip r:embed="rId3"/>
            <a:stretch>
              <a:fillRect l="0" t="0" r="0" b="0"/>
            </a:stretch>
          </a:blipFill>
        </p:spPr>
      </p:sp>
      <p:grpSp>
        <p:nvGrpSpPr>
          <p:cNvPr name="Group 11" id="11"/>
          <p:cNvGrpSpPr/>
          <p:nvPr/>
        </p:nvGrpSpPr>
        <p:grpSpPr>
          <a:xfrm rot="-10800000">
            <a:off x="9315930" y="3220451"/>
            <a:ext cx="7943370" cy="6535269"/>
            <a:chOff x="0" y="0"/>
            <a:chExt cx="2474143" cy="2035558"/>
          </a:xfrm>
        </p:grpSpPr>
        <p:sp>
          <p:nvSpPr>
            <p:cNvPr name="Freeform 12" id="12"/>
            <p:cNvSpPr/>
            <p:nvPr/>
          </p:nvSpPr>
          <p:spPr>
            <a:xfrm flipH="false" flipV="false" rot="0">
              <a:off x="0" y="0"/>
              <a:ext cx="2474143" cy="2035558"/>
            </a:xfrm>
            <a:custGeom>
              <a:avLst/>
              <a:gdLst/>
              <a:ahLst/>
              <a:cxnLst/>
              <a:rect r="r" b="b" t="t" l="l"/>
              <a:pathLst>
                <a:path h="2035558" w="2474143">
                  <a:moveTo>
                    <a:pt x="49707" y="0"/>
                  </a:moveTo>
                  <a:lnTo>
                    <a:pt x="2424436" y="0"/>
                  </a:lnTo>
                  <a:cubicBezTo>
                    <a:pt x="2437619" y="0"/>
                    <a:pt x="2450262" y="5237"/>
                    <a:pt x="2459584" y="14559"/>
                  </a:cubicBezTo>
                  <a:cubicBezTo>
                    <a:pt x="2468906" y="23881"/>
                    <a:pt x="2474143" y="36524"/>
                    <a:pt x="2474143" y="49707"/>
                  </a:cubicBezTo>
                  <a:lnTo>
                    <a:pt x="2474143" y="1985851"/>
                  </a:lnTo>
                  <a:cubicBezTo>
                    <a:pt x="2474143" y="1999034"/>
                    <a:pt x="2468906" y="2011677"/>
                    <a:pt x="2459584" y="2020999"/>
                  </a:cubicBezTo>
                  <a:cubicBezTo>
                    <a:pt x="2450262" y="2030321"/>
                    <a:pt x="2437619" y="2035558"/>
                    <a:pt x="2424436" y="2035558"/>
                  </a:cubicBezTo>
                  <a:lnTo>
                    <a:pt x="49707" y="2035558"/>
                  </a:lnTo>
                  <a:cubicBezTo>
                    <a:pt x="36524" y="2035558"/>
                    <a:pt x="23881" y="2030321"/>
                    <a:pt x="14559" y="2020999"/>
                  </a:cubicBezTo>
                  <a:cubicBezTo>
                    <a:pt x="5237" y="2011677"/>
                    <a:pt x="0" y="1999034"/>
                    <a:pt x="0" y="1985851"/>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3" id="13"/>
            <p:cNvSpPr txBox="true"/>
            <p:nvPr/>
          </p:nvSpPr>
          <p:spPr>
            <a:xfrm>
              <a:off x="0" y="-47625"/>
              <a:ext cx="2474143" cy="2083183"/>
            </a:xfrm>
            <a:prstGeom prst="rect">
              <a:avLst/>
            </a:prstGeom>
          </p:spPr>
          <p:txBody>
            <a:bodyPr anchor="ctr" rtlCol="false" tIns="50800" lIns="50800" bIns="50800" rIns="50800"/>
            <a:lstStyle/>
            <a:p>
              <a:pPr algn="ctr">
                <a:lnSpc>
                  <a:spcPts val="3207"/>
                </a:lnSpc>
              </a:pPr>
            </a:p>
          </p:txBody>
        </p:sp>
      </p:grpSp>
      <p:sp>
        <p:nvSpPr>
          <p:cNvPr name="Freeform 14" id="14"/>
          <p:cNvSpPr/>
          <p:nvPr/>
        </p:nvSpPr>
        <p:spPr>
          <a:xfrm flipH="false" flipV="false" rot="0">
            <a:off x="9707884" y="3483135"/>
            <a:ext cx="7159461" cy="5637764"/>
          </a:xfrm>
          <a:custGeom>
            <a:avLst/>
            <a:gdLst/>
            <a:ahLst/>
            <a:cxnLst/>
            <a:rect r="r" b="b" t="t" l="l"/>
            <a:pathLst>
              <a:path h="5637764" w="7159461">
                <a:moveTo>
                  <a:pt x="0" y="0"/>
                </a:moveTo>
                <a:lnTo>
                  <a:pt x="7159462" y="0"/>
                </a:lnTo>
                <a:lnTo>
                  <a:pt x="7159462" y="5637764"/>
                </a:lnTo>
                <a:lnTo>
                  <a:pt x="0" y="5637764"/>
                </a:lnTo>
                <a:lnTo>
                  <a:pt x="0" y="0"/>
                </a:lnTo>
                <a:close/>
              </a:path>
            </a:pathLst>
          </a:custGeom>
          <a:blipFill>
            <a:blip r:embed="rId4"/>
            <a:stretch>
              <a:fillRect l="0" t="0" r="0" b="0"/>
            </a:stretch>
          </a:blipFill>
        </p:spPr>
      </p:sp>
      <p:sp>
        <p:nvSpPr>
          <p:cNvPr name="TextBox 15" id="15"/>
          <p:cNvSpPr txBox="true"/>
          <p:nvPr/>
        </p:nvSpPr>
        <p:spPr>
          <a:xfrm rot="0">
            <a:off x="2167475" y="9189734"/>
            <a:ext cx="5465235" cy="32766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5:  Kurva Loss dari Model MLPClassifier</a:t>
            </a:r>
          </a:p>
        </p:txBody>
      </p:sp>
      <p:sp>
        <p:nvSpPr>
          <p:cNvPr name="TextBox 16" id="16"/>
          <p:cNvSpPr txBox="true"/>
          <p:nvPr/>
        </p:nvSpPr>
        <p:spPr>
          <a:xfrm rot="0">
            <a:off x="10010202" y="9189734"/>
            <a:ext cx="6912768" cy="32766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6:  Kurva Validation Score dari Model MLPClassifier</a:t>
            </a:r>
          </a:p>
        </p:txBody>
      </p:sp>
    </p:spTree>
  </p:cSld>
  <p:clrMapOvr>
    <a:masterClrMapping/>
  </p:clrMapOvr>
  <p:transition spd="fast">
    <p:wipe dir="d"/>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10349890"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CLASSIFICATION </a:t>
            </a:r>
          </a:p>
          <a:p>
            <a:pPr>
              <a:lnSpc>
                <a:spcPts val="7167"/>
              </a:lnSpc>
            </a:pPr>
            <a:r>
              <a:rPr lang="en-US" sz="5874">
                <a:solidFill>
                  <a:srgbClr val="F89B1C"/>
                </a:solidFill>
                <a:latin typeface="Roboto Condensed Bold"/>
              </a:rPr>
              <a:t>REPORT &amp; CONFUSION MATRIX</a:t>
            </a:r>
          </a:p>
        </p:txBody>
      </p:sp>
      <p:grpSp>
        <p:nvGrpSpPr>
          <p:cNvPr name="Group 4" id="4"/>
          <p:cNvGrpSpPr/>
          <p:nvPr/>
        </p:nvGrpSpPr>
        <p:grpSpPr>
          <a:xfrm rot="0">
            <a:off x="6346735" y="-1582308"/>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028700" y="3220451"/>
            <a:ext cx="7742785" cy="6535269"/>
            <a:chOff x="0" y="0"/>
            <a:chExt cx="2411666" cy="2035558"/>
          </a:xfrm>
        </p:grpSpPr>
        <p:sp>
          <p:nvSpPr>
            <p:cNvPr name="Freeform 8" id="8"/>
            <p:cNvSpPr/>
            <p:nvPr/>
          </p:nvSpPr>
          <p:spPr>
            <a:xfrm flipH="false" flipV="false" rot="0">
              <a:off x="0" y="0"/>
              <a:ext cx="2411666" cy="2035558"/>
            </a:xfrm>
            <a:custGeom>
              <a:avLst/>
              <a:gdLst/>
              <a:ahLst/>
              <a:cxnLst/>
              <a:rect r="r" b="b" t="t" l="l"/>
              <a:pathLst>
                <a:path h="2035558" w="2411666">
                  <a:moveTo>
                    <a:pt x="50994" y="0"/>
                  </a:moveTo>
                  <a:lnTo>
                    <a:pt x="2360671" y="0"/>
                  </a:lnTo>
                  <a:cubicBezTo>
                    <a:pt x="2388835" y="0"/>
                    <a:pt x="2411666" y="22831"/>
                    <a:pt x="2411666" y="50994"/>
                  </a:cubicBezTo>
                  <a:lnTo>
                    <a:pt x="2411666" y="1984563"/>
                  </a:lnTo>
                  <a:cubicBezTo>
                    <a:pt x="2411666" y="2012727"/>
                    <a:pt x="2388835" y="2035558"/>
                    <a:pt x="2360671" y="2035558"/>
                  </a:cubicBezTo>
                  <a:lnTo>
                    <a:pt x="50994" y="2035558"/>
                  </a:lnTo>
                  <a:cubicBezTo>
                    <a:pt x="22831" y="2035558"/>
                    <a:pt x="0" y="2012727"/>
                    <a:pt x="0" y="1984563"/>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9" id="9"/>
            <p:cNvSpPr txBox="true"/>
            <p:nvPr/>
          </p:nvSpPr>
          <p:spPr>
            <a:xfrm>
              <a:off x="0" y="-47625"/>
              <a:ext cx="2411666" cy="2083183"/>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10800000">
            <a:off x="9315930" y="3220451"/>
            <a:ext cx="7943370" cy="6535269"/>
            <a:chOff x="0" y="0"/>
            <a:chExt cx="2474143" cy="2035558"/>
          </a:xfrm>
        </p:grpSpPr>
        <p:sp>
          <p:nvSpPr>
            <p:cNvPr name="Freeform 11" id="11"/>
            <p:cNvSpPr/>
            <p:nvPr/>
          </p:nvSpPr>
          <p:spPr>
            <a:xfrm flipH="false" flipV="false" rot="0">
              <a:off x="0" y="0"/>
              <a:ext cx="2474143" cy="2035558"/>
            </a:xfrm>
            <a:custGeom>
              <a:avLst/>
              <a:gdLst/>
              <a:ahLst/>
              <a:cxnLst/>
              <a:rect r="r" b="b" t="t" l="l"/>
              <a:pathLst>
                <a:path h="2035558" w="2474143">
                  <a:moveTo>
                    <a:pt x="49707" y="0"/>
                  </a:moveTo>
                  <a:lnTo>
                    <a:pt x="2424436" y="0"/>
                  </a:lnTo>
                  <a:cubicBezTo>
                    <a:pt x="2437619" y="0"/>
                    <a:pt x="2450262" y="5237"/>
                    <a:pt x="2459584" y="14559"/>
                  </a:cubicBezTo>
                  <a:cubicBezTo>
                    <a:pt x="2468906" y="23881"/>
                    <a:pt x="2474143" y="36524"/>
                    <a:pt x="2474143" y="49707"/>
                  </a:cubicBezTo>
                  <a:lnTo>
                    <a:pt x="2474143" y="1985851"/>
                  </a:lnTo>
                  <a:cubicBezTo>
                    <a:pt x="2474143" y="1999034"/>
                    <a:pt x="2468906" y="2011677"/>
                    <a:pt x="2459584" y="2020999"/>
                  </a:cubicBezTo>
                  <a:cubicBezTo>
                    <a:pt x="2450262" y="2030321"/>
                    <a:pt x="2437619" y="2035558"/>
                    <a:pt x="2424436" y="2035558"/>
                  </a:cubicBezTo>
                  <a:lnTo>
                    <a:pt x="49707" y="2035558"/>
                  </a:lnTo>
                  <a:cubicBezTo>
                    <a:pt x="36524" y="2035558"/>
                    <a:pt x="23881" y="2030321"/>
                    <a:pt x="14559" y="2020999"/>
                  </a:cubicBezTo>
                  <a:cubicBezTo>
                    <a:pt x="5237" y="2011677"/>
                    <a:pt x="0" y="1999034"/>
                    <a:pt x="0" y="1985851"/>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2" id="12"/>
            <p:cNvSpPr txBox="true"/>
            <p:nvPr/>
          </p:nvSpPr>
          <p:spPr>
            <a:xfrm>
              <a:off x="0" y="-47625"/>
              <a:ext cx="2474143" cy="2083183"/>
            </a:xfrm>
            <a:prstGeom prst="rect">
              <a:avLst/>
            </a:prstGeom>
          </p:spPr>
          <p:txBody>
            <a:bodyPr anchor="ctr" rtlCol="false" tIns="50800" lIns="50800" bIns="50800" rIns="50800"/>
            <a:lstStyle/>
            <a:p>
              <a:pPr algn="ctr">
                <a:lnSpc>
                  <a:spcPts val="3207"/>
                </a:lnSpc>
              </a:pPr>
            </a:p>
          </p:txBody>
        </p:sp>
      </p:grpSp>
      <p:sp>
        <p:nvSpPr>
          <p:cNvPr name="Freeform 13" id="13"/>
          <p:cNvSpPr/>
          <p:nvPr/>
        </p:nvSpPr>
        <p:spPr>
          <a:xfrm flipH="false" flipV="false" rot="0">
            <a:off x="1455250" y="4719736"/>
            <a:ext cx="6889684" cy="2783782"/>
          </a:xfrm>
          <a:custGeom>
            <a:avLst/>
            <a:gdLst/>
            <a:ahLst/>
            <a:cxnLst/>
            <a:rect r="r" b="b" t="t" l="l"/>
            <a:pathLst>
              <a:path h="2783782" w="6889684">
                <a:moveTo>
                  <a:pt x="0" y="0"/>
                </a:moveTo>
                <a:lnTo>
                  <a:pt x="6889684" y="0"/>
                </a:lnTo>
                <a:lnTo>
                  <a:pt x="6889684" y="2783782"/>
                </a:lnTo>
                <a:lnTo>
                  <a:pt x="0" y="2783782"/>
                </a:lnTo>
                <a:lnTo>
                  <a:pt x="0" y="0"/>
                </a:lnTo>
                <a:close/>
              </a:path>
            </a:pathLst>
          </a:custGeom>
          <a:blipFill>
            <a:blip r:embed="rId3"/>
            <a:stretch>
              <a:fillRect l="0" t="-2664" r="0" b="0"/>
            </a:stretch>
          </a:blipFill>
        </p:spPr>
      </p:sp>
      <p:sp>
        <p:nvSpPr>
          <p:cNvPr name="Freeform 14" id="14"/>
          <p:cNvSpPr/>
          <p:nvPr/>
        </p:nvSpPr>
        <p:spPr>
          <a:xfrm flipH="false" flipV="false" rot="0">
            <a:off x="9646043" y="3388126"/>
            <a:ext cx="7295288" cy="5447002"/>
          </a:xfrm>
          <a:custGeom>
            <a:avLst/>
            <a:gdLst/>
            <a:ahLst/>
            <a:cxnLst/>
            <a:rect r="r" b="b" t="t" l="l"/>
            <a:pathLst>
              <a:path h="5447002" w="7295288">
                <a:moveTo>
                  <a:pt x="0" y="0"/>
                </a:moveTo>
                <a:lnTo>
                  <a:pt x="7295288" y="0"/>
                </a:lnTo>
                <a:lnTo>
                  <a:pt x="7295288" y="5447002"/>
                </a:lnTo>
                <a:lnTo>
                  <a:pt x="0" y="5447002"/>
                </a:lnTo>
                <a:lnTo>
                  <a:pt x="0" y="0"/>
                </a:lnTo>
                <a:close/>
              </a:path>
            </a:pathLst>
          </a:custGeom>
          <a:blipFill>
            <a:blip r:embed="rId4"/>
            <a:stretch>
              <a:fillRect l="0" t="-11228" r="-10730" b="0"/>
            </a:stretch>
          </a:blipFill>
        </p:spPr>
      </p:sp>
      <p:sp>
        <p:nvSpPr>
          <p:cNvPr name="TextBox 15" id="15"/>
          <p:cNvSpPr txBox="true"/>
          <p:nvPr/>
        </p:nvSpPr>
        <p:spPr>
          <a:xfrm rot="0">
            <a:off x="2167475" y="8145518"/>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7:  Classification Report dari Model MLPClassifier</a:t>
            </a:r>
          </a:p>
        </p:txBody>
      </p:sp>
      <p:sp>
        <p:nvSpPr>
          <p:cNvPr name="TextBox 16" id="16"/>
          <p:cNvSpPr txBox="true"/>
          <p:nvPr/>
        </p:nvSpPr>
        <p:spPr>
          <a:xfrm rot="0">
            <a:off x="10561070" y="8777978"/>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8:</a:t>
            </a:r>
            <a:r>
              <a:rPr lang="en-US" sz="1800">
                <a:solidFill>
                  <a:srgbClr val="000000"/>
                </a:solidFill>
                <a:latin typeface="Open Sans"/>
              </a:rPr>
              <a:t> Confusion Matrix dari Hasil Evaluasi Model MLPClassifier</a:t>
            </a:r>
          </a:p>
        </p:txBody>
      </p:sp>
    </p:spTree>
  </p:cSld>
  <p:clrMapOvr>
    <a:masterClrMapping/>
  </p:clrMapOvr>
  <p:transition spd="fast">
    <p:wipe dir="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8201018" y="-1398632"/>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6" id="6"/>
          <p:cNvSpPr/>
          <p:nvPr/>
        </p:nvSpPr>
        <p:spPr>
          <a:xfrm flipH="false" flipV="false" rot="-24000">
            <a:off x="12509221" y="1568517"/>
            <a:ext cx="5512702" cy="7696802"/>
          </a:xfrm>
          <a:custGeom>
            <a:avLst/>
            <a:gdLst/>
            <a:ahLst/>
            <a:cxnLst/>
            <a:rect r="r" b="b" t="t" l="l"/>
            <a:pathLst>
              <a:path h="7696802" w="5512702">
                <a:moveTo>
                  <a:pt x="53468" y="0"/>
                </a:moveTo>
                <a:lnTo>
                  <a:pt x="5512702" y="38113"/>
                </a:lnTo>
                <a:lnTo>
                  <a:pt x="5459233" y="7696801"/>
                </a:lnTo>
                <a:lnTo>
                  <a:pt x="0" y="7658688"/>
                </a:lnTo>
                <a:lnTo>
                  <a:pt x="53468" y="0"/>
                </a:lnTo>
                <a:close/>
              </a:path>
            </a:pathLst>
          </a:custGeom>
          <a:blipFill>
            <a:blip r:embed="rId3"/>
            <a:stretch>
              <a:fillRect l="0" t="-479" r="0" b="0"/>
            </a:stretch>
          </a:blipFill>
        </p:spPr>
      </p:sp>
      <p:grpSp>
        <p:nvGrpSpPr>
          <p:cNvPr name="Group 7" id="7"/>
          <p:cNvGrpSpPr/>
          <p:nvPr/>
        </p:nvGrpSpPr>
        <p:grpSpPr>
          <a:xfrm rot="0">
            <a:off x="10998035" y="1028700"/>
            <a:ext cx="8535074" cy="8229600"/>
            <a:chOff x="0" y="0"/>
            <a:chExt cx="2247921" cy="2167467"/>
          </a:xfrm>
        </p:grpSpPr>
        <p:sp>
          <p:nvSpPr>
            <p:cNvPr name="Freeform 8" id="8"/>
            <p:cNvSpPr/>
            <p:nvPr/>
          </p:nvSpPr>
          <p:spPr>
            <a:xfrm flipH="false" flipV="false" rot="0">
              <a:off x="0" y="0"/>
              <a:ext cx="2247921" cy="2167467"/>
            </a:xfrm>
            <a:custGeom>
              <a:avLst/>
              <a:gdLst/>
              <a:ahLst/>
              <a:cxnLst/>
              <a:rect r="r" b="b" t="t" l="l"/>
              <a:pathLst>
                <a:path h="2167467" w="2247921">
                  <a:moveTo>
                    <a:pt x="90707" y="0"/>
                  </a:moveTo>
                  <a:lnTo>
                    <a:pt x="2157214" y="0"/>
                  </a:lnTo>
                  <a:cubicBezTo>
                    <a:pt x="2207310" y="0"/>
                    <a:pt x="2247921" y="40611"/>
                    <a:pt x="2247921" y="90707"/>
                  </a:cubicBezTo>
                  <a:lnTo>
                    <a:pt x="2247921" y="2076760"/>
                  </a:lnTo>
                  <a:cubicBezTo>
                    <a:pt x="2247921" y="2126856"/>
                    <a:pt x="2207310" y="2167467"/>
                    <a:pt x="2157214" y="2167467"/>
                  </a:cubicBezTo>
                  <a:lnTo>
                    <a:pt x="90707" y="2167467"/>
                  </a:lnTo>
                  <a:cubicBezTo>
                    <a:pt x="40611" y="2167467"/>
                    <a:pt x="0" y="2126856"/>
                    <a:pt x="0" y="2076760"/>
                  </a:cubicBezTo>
                  <a:lnTo>
                    <a:pt x="0" y="90707"/>
                  </a:lnTo>
                  <a:cubicBezTo>
                    <a:pt x="0" y="40611"/>
                    <a:pt x="40611" y="0"/>
                    <a:pt x="90707" y="0"/>
                  </a:cubicBezTo>
                  <a:close/>
                </a:path>
              </a:pathLst>
            </a:custGeom>
            <a:solidFill>
              <a:srgbClr val="FFFFFF"/>
            </a:solidFill>
            <a:ln cap="rnd">
              <a:noFill/>
              <a:prstDash val="solid"/>
              <a:round/>
            </a:ln>
          </p:spPr>
        </p:sp>
        <p:sp>
          <p:nvSpPr>
            <p:cNvPr name="TextBox 9" id="9"/>
            <p:cNvSpPr txBox="true"/>
            <p:nvPr/>
          </p:nvSpPr>
          <p:spPr>
            <a:xfrm>
              <a:off x="0" y="-47625"/>
              <a:ext cx="2247921" cy="2215092"/>
            </a:xfrm>
            <a:prstGeom prst="rect">
              <a:avLst/>
            </a:prstGeom>
          </p:spPr>
          <p:txBody>
            <a:bodyPr anchor="ctr" rtlCol="false" tIns="50800" lIns="50800" bIns="50800" rIns="50800"/>
            <a:lstStyle/>
            <a:p>
              <a:pPr algn="ctr">
                <a:lnSpc>
                  <a:spcPts val="3207"/>
                </a:lnSpc>
              </a:pPr>
            </a:p>
          </p:txBody>
        </p:sp>
      </p:grpSp>
      <p:sp>
        <p:nvSpPr>
          <p:cNvPr name="TextBox 10" id="10"/>
          <p:cNvSpPr txBox="true"/>
          <p:nvPr/>
        </p:nvSpPr>
        <p:spPr>
          <a:xfrm rot="0">
            <a:off x="1028700" y="901791"/>
            <a:ext cx="5355011"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LSTM</a:t>
            </a:r>
          </a:p>
        </p:txBody>
      </p:sp>
      <p:sp>
        <p:nvSpPr>
          <p:cNvPr name="TextBox 11" id="11"/>
          <p:cNvSpPr txBox="true"/>
          <p:nvPr/>
        </p:nvSpPr>
        <p:spPr>
          <a:xfrm rot="0">
            <a:off x="1028700" y="1829844"/>
            <a:ext cx="8570951" cy="3807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Pada tahapan ini data akan dibersihkan dengan beberapa tahapan</a:t>
            </a:r>
          </a:p>
        </p:txBody>
      </p:sp>
      <p:sp>
        <p:nvSpPr>
          <p:cNvPr name="TextBox 12" id="12"/>
          <p:cNvSpPr txBox="true"/>
          <p:nvPr/>
        </p:nvSpPr>
        <p:spPr>
          <a:xfrm rot="0">
            <a:off x="1028700" y="3029192"/>
            <a:ext cx="8825683" cy="118087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proses membersihkan data dan melihat ratio data, apabila terdapat indikasi ratio data yang tidak seimbang maka perlu dilakukan proses menambah jumlah sample untuk menyeimbangkan jumlah data</a:t>
            </a:r>
          </a:p>
        </p:txBody>
      </p:sp>
      <p:sp>
        <p:nvSpPr>
          <p:cNvPr name="TextBox 13" id="13"/>
          <p:cNvSpPr txBox="true"/>
          <p:nvPr/>
        </p:nvSpPr>
        <p:spPr>
          <a:xfrm rot="0">
            <a:off x="1028700" y="2353497"/>
            <a:ext cx="8115300" cy="5803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Bold"/>
              </a:rPr>
              <a:t>Cleaning &amp; handling Imbalanced Data</a:t>
            </a:r>
          </a:p>
        </p:txBody>
      </p:sp>
      <p:sp>
        <p:nvSpPr>
          <p:cNvPr name="TextBox 14" id="14"/>
          <p:cNvSpPr txBox="true"/>
          <p:nvPr/>
        </p:nvSpPr>
        <p:spPr>
          <a:xfrm rot="0">
            <a:off x="1028700" y="5047552"/>
            <a:ext cx="9160282" cy="78082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membagi data menajadi 60% Data Training, 20% Data Validation, dan 20% Data Testing</a:t>
            </a:r>
          </a:p>
        </p:txBody>
      </p:sp>
      <p:sp>
        <p:nvSpPr>
          <p:cNvPr name="TextBox 15" id="15"/>
          <p:cNvSpPr txBox="true"/>
          <p:nvPr/>
        </p:nvSpPr>
        <p:spPr>
          <a:xfrm rot="0">
            <a:off x="1028700" y="4371912"/>
            <a:ext cx="7670386"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Split Data Train and Test</a:t>
            </a:r>
          </a:p>
        </p:txBody>
      </p:sp>
      <p:sp>
        <p:nvSpPr>
          <p:cNvPr name="TextBox 16" id="16"/>
          <p:cNvSpPr txBox="true"/>
          <p:nvPr/>
        </p:nvSpPr>
        <p:spPr>
          <a:xfrm rot="0">
            <a:off x="1028700" y="6742145"/>
            <a:ext cx="8570951" cy="780828"/>
          </a:xfrm>
          <a:prstGeom prst="rect">
            <a:avLst/>
          </a:prstGeom>
        </p:spPr>
        <p:txBody>
          <a:bodyPr anchor="t" rtlCol="false" tIns="0" lIns="0" bIns="0" rIns="0">
            <a:spAutoFit/>
          </a:bodyPr>
          <a:lstStyle/>
          <a:p>
            <a:pPr algn="just">
              <a:lnSpc>
                <a:spcPts val="3162"/>
              </a:lnSpc>
              <a:spcBef>
                <a:spcPct val="0"/>
              </a:spcBef>
            </a:pPr>
            <a:r>
              <a:rPr lang="en-US" sz="2258">
                <a:solidFill>
                  <a:srgbClr val="FFFFFF"/>
                </a:solidFill>
                <a:latin typeface="Arial Unicode"/>
              </a:rPr>
              <a:t>proses untuk membangun machine learning yang bertujuan ‘melatih’ model yang diterapkan dalam sistem</a:t>
            </a:r>
          </a:p>
        </p:txBody>
      </p:sp>
      <p:sp>
        <p:nvSpPr>
          <p:cNvPr name="TextBox 17" id="17"/>
          <p:cNvSpPr txBox="true"/>
          <p:nvPr/>
        </p:nvSpPr>
        <p:spPr>
          <a:xfrm rot="0">
            <a:off x="1028700" y="6066505"/>
            <a:ext cx="8570951"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Architecture, Compile &amp; Training Data</a:t>
            </a:r>
          </a:p>
        </p:txBody>
      </p:sp>
      <p:sp>
        <p:nvSpPr>
          <p:cNvPr name="TextBox 18" id="18"/>
          <p:cNvSpPr txBox="true"/>
          <p:nvPr/>
        </p:nvSpPr>
        <p:spPr>
          <a:xfrm rot="0">
            <a:off x="1028700" y="8484363"/>
            <a:ext cx="8825683" cy="780828"/>
          </a:xfrm>
          <a:prstGeom prst="rect">
            <a:avLst/>
          </a:prstGeom>
        </p:spPr>
        <p:txBody>
          <a:bodyPr anchor="t" rtlCol="false" tIns="0" lIns="0" bIns="0" rIns="0">
            <a:spAutoFit/>
          </a:bodyPr>
          <a:lstStyle/>
          <a:p>
            <a:pPr algn="just">
              <a:lnSpc>
                <a:spcPts val="3162"/>
              </a:lnSpc>
            </a:pPr>
            <a:r>
              <a:rPr lang="en-US" sz="2258">
                <a:solidFill>
                  <a:srgbClr val="FFFFFF"/>
                </a:solidFill>
                <a:latin typeface="Arial Unicode"/>
              </a:rPr>
              <a:t>Evaluation - untuk menghitung akurasi yang dihasilkan oleh model</a:t>
            </a:r>
          </a:p>
          <a:p>
            <a:pPr algn="just">
              <a:lnSpc>
                <a:spcPts val="3162"/>
              </a:lnSpc>
              <a:spcBef>
                <a:spcPct val="0"/>
              </a:spcBef>
            </a:pPr>
            <a:r>
              <a:rPr lang="en-US" sz="2258">
                <a:solidFill>
                  <a:srgbClr val="FFFFFF"/>
                </a:solidFill>
                <a:latin typeface="Arial Unicode"/>
              </a:rPr>
              <a:t>Visualization - confusion matrix, loss curve, accuracy curve</a:t>
            </a:r>
          </a:p>
        </p:txBody>
      </p:sp>
      <p:sp>
        <p:nvSpPr>
          <p:cNvPr name="TextBox 19" id="19"/>
          <p:cNvSpPr txBox="true"/>
          <p:nvPr/>
        </p:nvSpPr>
        <p:spPr>
          <a:xfrm rot="0">
            <a:off x="1028700" y="7808723"/>
            <a:ext cx="8570951" cy="580390"/>
          </a:xfrm>
          <a:prstGeom prst="rect">
            <a:avLst/>
          </a:prstGeom>
        </p:spPr>
        <p:txBody>
          <a:bodyPr anchor="t" rtlCol="false" tIns="0" lIns="0" bIns="0" rIns="0">
            <a:spAutoFit/>
          </a:bodyPr>
          <a:lstStyle/>
          <a:p>
            <a:pPr>
              <a:lnSpc>
                <a:spcPts val="4759"/>
              </a:lnSpc>
            </a:pPr>
            <a:r>
              <a:rPr lang="en-US" sz="3399">
                <a:solidFill>
                  <a:srgbClr val="FFFFFF"/>
                </a:solidFill>
                <a:latin typeface="Open Sans Bold"/>
              </a:rPr>
              <a:t>Visualization &amp; Evaluation</a:t>
            </a:r>
            <a:r>
              <a:rPr lang="en-US" sz="3399">
                <a:solidFill>
                  <a:srgbClr val="FFFFFF"/>
                </a:solidFill>
                <a:latin typeface="Open Sans Bold"/>
              </a:rPr>
              <a:t> </a:t>
            </a:r>
          </a:p>
        </p:txBody>
      </p:sp>
      <p:sp>
        <p:nvSpPr>
          <p:cNvPr name="Freeform 20" id="20"/>
          <p:cNvSpPr/>
          <p:nvPr/>
        </p:nvSpPr>
        <p:spPr>
          <a:xfrm flipH="false" flipV="false" rot="0">
            <a:off x="11525691" y="1314062"/>
            <a:ext cx="6469564" cy="7658875"/>
          </a:xfrm>
          <a:custGeom>
            <a:avLst/>
            <a:gdLst/>
            <a:ahLst/>
            <a:cxnLst/>
            <a:rect r="r" b="b" t="t" l="l"/>
            <a:pathLst>
              <a:path h="7658875" w="6469564">
                <a:moveTo>
                  <a:pt x="0" y="0"/>
                </a:moveTo>
                <a:lnTo>
                  <a:pt x="6469564" y="0"/>
                </a:lnTo>
                <a:lnTo>
                  <a:pt x="6469564" y="7658876"/>
                </a:lnTo>
                <a:lnTo>
                  <a:pt x="0" y="7658876"/>
                </a:lnTo>
                <a:lnTo>
                  <a:pt x="0" y="0"/>
                </a:lnTo>
                <a:close/>
              </a:path>
            </a:pathLst>
          </a:custGeom>
          <a:blipFill>
            <a:blip r:embed="rId4"/>
            <a:stretch>
              <a:fillRect l="0" t="0" r="0" b="0"/>
            </a:stretch>
          </a:blipFill>
        </p:spPr>
      </p:sp>
      <p:sp>
        <p:nvSpPr>
          <p:cNvPr name="Freeform 21" id="21"/>
          <p:cNvSpPr/>
          <p:nvPr/>
        </p:nvSpPr>
        <p:spPr>
          <a:xfrm flipH="false" flipV="false" rot="0">
            <a:off x="16278326" y="1384703"/>
            <a:ext cx="1716929" cy="654579"/>
          </a:xfrm>
          <a:custGeom>
            <a:avLst/>
            <a:gdLst/>
            <a:ahLst/>
            <a:cxnLst/>
            <a:rect r="r" b="b" t="t" l="l"/>
            <a:pathLst>
              <a:path h="654579" w="1716929">
                <a:moveTo>
                  <a:pt x="0" y="0"/>
                </a:moveTo>
                <a:lnTo>
                  <a:pt x="1716929" y="0"/>
                </a:lnTo>
                <a:lnTo>
                  <a:pt x="1716929" y="654580"/>
                </a:lnTo>
                <a:lnTo>
                  <a:pt x="0" y="654580"/>
                </a:lnTo>
                <a:lnTo>
                  <a:pt x="0" y="0"/>
                </a:lnTo>
                <a:close/>
              </a:path>
            </a:pathLst>
          </a:custGeom>
          <a:blipFill>
            <a:blip r:embed="rId5"/>
            <a:stretch>
              <a:fillRect l="0" t="0" r="0" b="0"/>
            </a:stretch>
          </a:blipFill>
        </p:spPr>
      </p:sp>
      <p:sp>
        <p:nvSpPr>
          <p:cNvPr name="Freeform 22" id="22"/>
          <p:cNvSpPr/>
          <p:nvPr/>
        </p:nvSpPr>
        <p:spPr>
          <a:xfrm flipH="false" flipV="false" rot="0">
            <a:off x="15309574" y="1384967"/>
            <a:ext cx="883992" cy="796464"/>
          </a:xfrm>
          <a:custGeom>
            <a:avLst/>
            <a:gdLst/>
            <a:ahLst/>
            <a:cxnLst/>
            <a:rect r="r" b="b" t="t" l="l"/>
            <a:pathLst>
              <a:path h="796464" w="883992">
                <a:moveTo>
                  <a:pt x="0" y="0"/>
                </a:moveTo>
                <a:lnTo>
                  <a:pt x="883992" y="0"/>
                </a:lnTo>
                <a:lnTo>
                  <a:pt x="883992" y="796464"/>
                </a:lnTo>
                <a:lnTo>
                  <a:pt x="0" y="796464"/>
                </a:lnTo>
                <a:lnTo>
                  <a:pt x="0" y="0"/>
                </a:lnTo>
                <a:close/>
              </a:path>
            </a:pathLst>
          </a:custGeom>
          <a:blipFill>
            <a:blip r:embed="rId6"/>
            <a:stretch>
              <a:fillRect l="0" t="0" r="-210684" b="0"/>
            </a:stretch>
          </a:blipFill>
        </p:spPr>
      </p:sp>
      <p:sp>
        <p:nvSpPr>
          <p:cNvPr name="Freeform 23" id="23"/>
          <p:cNvSpPr/>
          <p:nvPr/>
        </p:nvSpPr>
        <p:spPr>
          <a:xfrm flipH="false" flipV="false" rot="0">
            <a:off x="14337578" y="1355776"/>
            <a:ext cx="863022" cy="854846"/>
          </a:xfrm>
          <a:custGeom>
            <a:avLst/>
            <a:gdLst/>
            <a:ahLst/>
            <a:cxnLst/>
            <a:rect r="r" b="b" t="t" l="l"/>
            <a:pathLst>
              <a:path h="854846" w="863022">
                <a:moveTo>
                  <a:pt x="0" y="0"/>
                </a:moveTo>
                <a:lnTo>
                  <a:pt x="863022" y="0"/>
                </a:lnTo>
                <a:lnTo>
                  <a:pt x="863022" y="854846"/>
                </a:lnTo>
                <a:lnTo>
                  <a:pt x="0" y="854846"/>
                </a:lnTo>
                <a:lnTo>
                  <a:pt x="0" y="0"/>
                </a:lnTo>
                <a:close/>
              </a:path>
            </a:pathLst>
          </a:custGeom>
          <a:blipFill>
            <a:blip r:embed="rId7"/>
            <a:stretch>
              <a:fillRect l="-140613" t="-38107" r="-141028" b="-108479"/>
            </a:stretch>
          </a:blipFill>
        </p:spPr>
      </p:sp>
      <p:sp>
        <p:nvSpPr>
          <p:cNvPr name="TextBox 24" id="24"/>
          <p:cNvSpPr txBox="true"/>
          <p:nvPr/>
        </p:nvSpPr>
        <p:spPr>
          <a:xfrm rot="0">
            <a:off x="11291810" y="9433240"/>
            <a:ext cx="6996190" cy="32766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a:rPr>
              <a:t>Gambar 9:  Tahapan Pembuatan Model menggunakan LSTM</a:t>
            </a:r>
          </a:p>
        </p:txBody>
      </p:sp>
    </p:spTree>
  </p:cSld>
  <p:clrMapOvr>
    <a:masterClrMapping/>
  </p:clrMapOvr>
  <p:transition spd="fast">
    <p:wipe dir="r"/>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4735220"/>
            <a:ext cx="16230600" cy="3779934"/>
          </a:xfrm>
          <a:prstGeom prst="rect">
            <a:avLst/>
          </a:prstGeom>
        </p:spPr>
        <p:txBody>
          <a:bodyPr anchor="t" rtlCol="false" tIns="0" lIns="0" bIns="0" rIns="0">
            <a:spAutoFit/>
          </a:bodyPr>
          <a:lstStyle/>
          <a:p>
            <a:pPr algn="just">
              <a:lnSpc>
                <a:spcPts val="4282"/>
              </a:lnSpc>
            </a:pPr>
            <a:r>
              <a:rPr lang="en-US" sz="3058">
                <a:solidFill>
                  <a:srgbClr val="FFFFFF"/>
                </a:solidFill>
                <a:latin typeface="Arial Unicode"/>
              </a:rPr>
              <a:t>Tensorflow dan Keras adalah neural network yang populer untuk digunakan dalam model deep learning. Library ini didesain secara user-friendly, easy debugging, dan high performance sehingga cocok digunakan untuk training model dataset yang berjumlah besar.</a:t>
            </a:r>
          </a:p>
          <a:p>
            <a:pPr algn="just">
              <a:lnSpc>
                <a:spcPts val="4282"/>
              </a:lnSpc>
            </a:pPr>
          </a:p>
          <a:p>
            <a:pPr algn="just">
              <a:lnSpc>
                <a:spcPts val="4282"/>
              </a:lnSpc>
            </a:pPr>
            <a:r>
              <a:rPr lang="en-US" sz="3058">
                <a:solidFill>
                  <a:srgbClr val="FFFFFF"/>
                </a:solidFill>
                <a:latin typeface="Arial Unicode"/>
              </a:rPr>
              <a:t>Di dalam bagian challenge ini Tensorflow dan Keras akan digunakan mulai dari tahap Text Vectorization, Model Architecture, Model Compiling, hingga Model Training.</a:t>
            </a:r>
          </a:p>
          <a:p>
            <a:pPr algn="just">
              <a:lnSpc>
                <a:spcPts val="4282"/>
              </a:lnSpc>
              <a:spcBef>
                <a:spcPct val="0"/>
              </a:spcBef>
            </a:pPr>
          </a:p>
        </p:txBody>
      </p:sp>
      <p:sp>
        <p:nvSpPr>
          <p:cNvPr name="TextBox 4" id="4"/>
          <p:cNvSpPr txBox="true"/>
          <p:nvPr/>
        </p:nvSpPr>
        <p:spPr>
          <a:xfrm rot="0">
            <a:off x="8324287" y="2446056"/>
            <a:ext cx="8935013" cy="1466701"/>
          </a:xfrm>
          <a:prstGeom prst="rect">
            <a:avLst/>
          </a:prstGeom>
        </p:spPr>
        <p:txBody>
          <a:bodyPr anchor="t" rtlCol="false" tIns="0" lIns="0" bIns="0" rIns="0">
            <a:spAutoFit/>
          </a:bodyPr>
          <a:lstStyle/>
          <a:p>
            <a:pPr algn="r">
              <a:lnSpc>
                <a:spcPts val="12061"/>
              </a:lnSpc>
              <a:spcBef>
                <a:spcPct val="0"/>
              </a:spcBef>
            </a:pPr>
            <a:r>
              <a:rPr lang="en-US" sz="8615">
                <a:solidFill>
                  <a:srgbClr val="F89B1C"/>
                </a:solidFill>
                <a:latin typeface="Arial Nova Condensed Bold"/>
              </a:rPr>
              <a:t>Tensorflow &amp; Keras</a:t>
            </a:r>
          </a:p>
        </p:txBody>
      </p:sp>
      <p:grpSp>
        <p:nvGrpSpPr>
          <p:cNvPr name="Group 5" id="5"/>
          <p:cNvGrpSpPr/>
          <p:nvPr/>
        </p:nvGrpSpPr>
        <p:grpSpPr>
          <a:xfrm rot="0">
            <a:off x="8109211" y="-2870263"/>
            <a:ext cx="4811494" cy="48114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8" id="8"/>
          <p:cNvSpPr/>
          <p:nvPr/>
        </p:nvSpPr>
        <p:spPr>
          <a:xfrm flipH="false" flipV="false" rot="0">
            <a:off x="9259422" y="379446"/>
            <a:ext cx="1118605" cy="1108008"/>
          </a:xfrm>
          <a:custGeom>
            <a:avLst/>
            <a:gdLst/>
            <a:ahLst/>
            <a:cxnLst/>
            <a:rect r="r" b="b" t="t" l="l"/>
            <a:pathLst>
              <a:path h="1108008" w="1118605">
                <a:moveTo>
                  <a:pt x="0" y="0"/>
                </a:moveTo>
                <a:lnTo>
                  <a:pt x="1118605" y="0"/>
                </a:lnTo>
                <a:lnTo>
                  <a:pt x="1118605" y="1108008"/>
                </a:lnTo>
                <a:lnTo>
                  <a:pt x="0" y="1108008"/>
                </a:lnTo>
                <a:lnTo>
                  <a:pt x="0" y="0"/>
                </a:lnTo>
                <a:close/>
              </a:path>
            </a:pathLst>
          </a:custGeom>
          <a:blipFill>
            <a:blip r:embed="rId3"/>
            <a:stretch>
              <a:fillRect l="-140613" t="-38107" r="-141028" b="-108479"/>
            </a:stretch>
          </a:blipFill>
        </p:spPr>
      </p:sp>
      <p:sp>
        <p:nvSpPr>
          <p:cNvPr name="Freeform 9" id="9"/>
          <p:cNvSpPr/>
          <p:nvPr/>
        </p:nvSpPr>
        <p:spPr>
          <a:xfrm flipH="false" flipV="false" rot="0">
            <a:off x="10409496" y="474467"/>
            <a:ext cx="1124310" cy="1012987"/>
          </a:xfrm>
          <a:custGeom>
            <a:avLst/>
            <a:gdLst/>
            <a:ahLst/>
            <a:cxnLst/>
            <a:rect r="r" b="b" t="t" l="l"/>
            <a:pathLst>
              <a:path h="1012987" w="1124310">
                <a:moveTo>
                  <a:pt x="0" y="0"/>
                </a:moveTo>
                <a:lnTo>
                  <a:pt x="1124310" y="0"/>
                </a:lnTo>
                <a:lnTo>
                  <a:pt x="1124310" y="1012987"/>
                </a:lnTo>
                <a:lnTo>
                  <a:pt x="0" y="1012987"/>
                </a:lnTo>
                <a:lnTo>
                  <a:pt x="0" y="0"/>
                </a:lnTo>
                <a:close/>
              </a:path>
            </a:pathLst>
          </a:custGeom>
          <a:blipFill>
            <a:blip r:embed="rId4"/>
            <a:stretch>
              <a:fillRect l="0" t="0" r="-210684" b="0"/>
            </a:stretch>
          </a:blipFill>
        </p:spPr>
      </p:sp>
    </p:spTree>
  </p:cSld>
  <p:clrMapOvr>
    <a:masterClrMapping/>
  </p:clrMapOvr>
  <p:transition spd="fast">
    <p:wipe dir="r"/>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628650"/>
            <a:ext cx="10730803"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SPLIT DATA TRAIN, VALID &amp; TEST</a:t>
            </a:r>
          </a:p>
          <a:p>
            <a:pPr>
              <a:lnSpc>
                <a:spcPts val="7167"/>
              </a:lnSpc>
            </a:pPr>
            <a:r>
              <a:rPr lang="en-US" sz="5874">
                <a:solidFill>
                  <a:srgbClr val="F89B1C"/>
                </a:solidFill>
                <a:latin typeface="Roboto Condensed Bold"/>
              </a:rPr>
              <a:t>TextVectorization Layer</a:t>
            </a:r>
          </a:p>
        </p:txBody>
      </p:sp>
      <p:grpSp>
        <p:nvGrpSpPr>
          <p:cNvPr name="Group 4" id="4"/>
          <p:cNvGrpSpPr/>
          <p:nvPr/>
        </p:nvGrpSpPr>
        <p:grpSpPr>
          <a:xfrm rot="0">
            <a:off x="12580295" y="-139863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495580" y="6015365"/>
            <a:ext cx="11797043" cy="3497835"/>
            <a:chOff x="0" y="0"/>
            <a:chExt cx="15729391" cy="4663781"/>
          </a:xfrm>
        </p:grpSpPr>
        <p:grpSp>
          <p:nvGrpSpPr>
            <p:cNvPr name="Group 8" id="8"/>
            <p:cNvGrpSpPr/>
            <p:nvPr/>
          </p:nvGrpSpPr>
          <p:grpSpPr>
            <a:xfrm rot="-10800000">
              <a:off x="0" y="0"/>
              <a:ext cx="15729391" cy="4663781"/>
              <a:chOff x="0" y="0"/>
              <a:chExt cx="3674457" cy="1089480"/>
            </a:xfrm>
          </p:grpSpPr>
          <p:sp>
            <p:nvSpPr>
              <p:cNvPr name="Freeform 9" id="9"/>
              <p:cNvSpPr/>
              <p:nvPr/>
            </p:nvSpPr>
            <p:spPr>
              <a:xfrm flipH="false" flipV="false" rot="0">
                <a:off x="0" y="0"/>
                <a:ext cx="3674457" cy="1089480"/>
              </a:xfrm>
              <a:custGeom>
                <a:avLst/>
                <a:gdLst/>
                <a:ahLst/>
                <a:cxnLst/>
                <a:rect r="r" b="b" t="t" l="l"/>
                <a:pathLst>
                  <a:path h="1089480" w="3674457">
                    <a:moveTo>
                      <a:pt x="33469" y="0"/>
                    </a:moveTo>
                    <a:lnTo>
                      <a:pt x="3640987" y="0"/>
                    </a:lnTo>
                    <a:cubicBezTo>
                      <a:pt x="3649864" y="0"/>
                      <a:pt x="3658377" y="3526"/>
                      <a:pt x="3664654" y="9803"/>
                    </a:cubicBezTo>
                    <a:cubicBezTo>
                      <a:pt x="3670931" y="16080"/>
                      <a:pt x="3674457" y="24593"/>
                      <a:pt x="3674457" y="33469"/>
                    </a:cubicBezTo>
                    <a:lnTo>
                      <a:pt x="3674457" y="1056011"/>
                    </a:lnTo>
                    <a:cubicBezTo>
                      <a:pt x="3674457" y="1074496"/>
                      <a:pt x="3659472" y="1089480"/>
                      <a:pt x="3640987" y="1089480"/>
                    </a:cubicBezTo>
                    <a:lnTo>
                      <a:pt x="33469" y="1089480"/>
                    </a:lnTo>
                    <a:cubicBezTo>
                      <a:pt x="14985" y="1089480"/>
                      <a:pt x="0" y="1074496"/>
                      <a:pt x="0" y="1056011"/>
                    </a:cubicBezTo>
                    <a:lnTo>
                      <a:pt x="0" y="33469"/>
                    </a:lnTo>
                    <a:cubicBezTo>
                      <a:pt x="0" y="14985"/>
                      <a:pt x="14985" y="0"/>
                      <a:pt x="33469"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3674457" cy="1137105"/>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327264" y="286606"/>
              <a:ext cx="15036210" cy="4090568"/>
            </a:xfrm>
            <a:custGeom>
              <a:avLst/>
              <a:gdLst/>
              <a:ahLst/>
              <a:cxnLst/>
              <a:rect r="r" b="b" t="t" l="l"/>
              <a:pathLst>
                <a:path h="4090568" w="15036210">
                  <a:moveTo>
                    <a:pt x="0" y="0"/>
                  </a:moveTo>
                  <a:lnTo>
                    <a:pt x="15036210" y="0"/>
                  </a:lnTo>
                  <a:lnTo>
                    <a:pt x="15036210" y="4090568"/>
                  </a:lnTo>
                  <a:lnTo>
                    <a:pt x="0" y="4090568"/>
                  </a:lnTo>
                  <a:lnTo>
                    <a:pt x="0" y="0"/>
                  </a:lnTo>
                  <a:close/>
                </a:path>
              </a:pathLst>
            </a:custGeom>
            <a:blipFill>
              <a:blip r:embed="rId3"/>
              <a:stretch>
                <a:fillRect l="0" t="0" r="0" b="0"/>
              </a:stretch>
            </a:blipFill>
          </p:spPr>
        </p:sp>
      </p:grpSp>
      <p:grpSp>
        <p:nvGrpSpPr>
          <p:cNvPr name="Group 12" id="12"/>
          <p:cNvGrpSpPr/>
          <p:nvPr/>
        </p:nvGrpSpPr>
        <p:grpSpPr>
          <a:xfrm rot="0">
            <a:off x="12187587" y="7280131"/>
            <a:ext cx="1742275" cy="1494017"/>
            <a:chOff x="0" y="0"/>
            <a:chExt cx="2323033" cy="1992023"/>
          </a:xfrm>
        </p:grpSpPr>
        <p:grpSp>
          <p:nvGrpSpPr>
            <p:cNvPr name="Group 13" id="13"/>
            <p:cNvGrpSpPr/>
            <p:nvPr/>
          </p:nvGrpSpPr>
          <p:grpSpPr>
            <a:xfrm rot="-10800000">
              <a:off x="331011" y="0"/>
              <a:ext cx="1992023" cy="1992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6" id="16"/>
            <p:cNvGrpSpPr/>
            <p:nvPr/>
          </p:nvGrpSpPr>
          <p:grpSpPr>
            <a:xfrm rot="5400000">
              <a:off x="-47287" y="665001"/>
              <a:ext cx="756596" cy="66202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9" id="19"/>
            <p:cNvGrpSpPr/>
            <p:nvPr/>
          </p:nvGrpSpPr>
          <p:grpSpPr>
            <a:xfrm rot="-10800000">
              <a:off x="552174" y="221163"/>
              <a:ext cx="1549696" cy="154969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2" id="22"/>
            <p:cNvSpPr txBox="true"/>
            <p:nvPr/>
          </p:nvSpPr>
          <p:spPr>
            <a:xfrm rot="0">
              <a:off x="948724"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grpSp>
        <p:nvGrpSpPr>
          <p:cNvPr name="Group 23" id="23"/>
          <p:cNvGrpSpPr/>
          <p:nvPr/>
        </p:nvGrpSpPr>
        <p:grpSpPr>
          <a:xfrm rot="0">
            <a:off x="7317652" y="2795584"/>
            <a:ext cx="10525286" cy="3981417"/>
            <a:chOff x="0" y="0"/>
            <a:chExt cx="14033714" cy="5308555"/>
          </a:xfrm>
        </p:grpSpPr>
        <p:grpSp>
          <p:nvGrpSpPr>
            <p:cNvPr name="Group 24" id="24"/>
            <p:cNvGrpSpPr/>
            <p:nvPr/>
          </p:nvGrpSpPr>
          <p:grpSpPr>
            <a:xfrm rot="0">
              <a:off x="0" y="0"/>
              <a:ext cx="14033714" cy="5308555"/>
              <a:chOff x="0" y="0"/>
              <a:chExt cx="3278339" cy="1240102"/>
            </a:xfrm>
          </p:grpSpPr>
          <p:sp>
            <p:nvSpPr>
              <p:cNvPr name="Freeform 25" id="25"/>
              <p:cNvSpPr/>
              <p:nvPr/>
            </p:nvSpPr>
            <p:spPr>
              <a:xfrm flipH="false" flipV="false" rot="0">
                <a:off x="0" y="0"/>
                <a:ext cx="3278339" cy="1240103"/>
              </a:xfrm>
              <a:custGeom>
                <a:avLst/>
                <a:gdLst/>
                <a:ahLst/>
                <a:cxnLst/>
                <a:rect r="r" b="b" t="t" l="l"/>
                <a:pathLst>
                  <a:path h="1240103" w="3278339">
                    <a:moveTo>
                      <a:pt x="37513" y="0"/>
                    </a:moveTo>
                    <a:lnTo>
                      <a:pt x="3240826" y="0"/>
                    </a:lnTo>
                    <a:cubicBezTo>
                      <a:pt x="3250775" y="0"/>
                      <a:pt x="3260316" y="3952"/>
                      <a:pt x="3267352" y="10987"/>
                    </a:cubicBezTo>
                    <a:cubicBezTo>
                      <a:pt x="3274387" y="18022"/>
                      <a:pt x="3278339" y="27564"/>
                      <a:pt x="3278339" y="37513"/>
                    </a:cubicBezTo>
                    <a:lnTo>
                      <a:pt x="3278339" y="1202589"/>
                    </a:lnTo>
                    <a:cubicBezTo>
                      <a:pt x="3278339" y="1212538"/>
                      <a:pt x="3274387" y="1222080"/>
                      <a:pt x="3267352" y="1229115"/>
                    </a:cubicBezTo>
                    <a:cubicBezTo>
                      <a:pt x="3260316" y="1236150"/>
                      <a:pt x="3250775" y="1240103"/>
                      <a:pt x="3240826" y="1240103"/>
                    </a:cubicBezTo>
                    <a:lnTo>
                      <a:pt x="37513" y="1240103"/>
                    </a:lnTo>
                    <a:cubicBezTo>
                      <a:pt x="27564" y="1240103"/>
                      <a:pt x="18022" y="1236150"/>
                      <a:pt x="10987" y="1229115"/>
                    </a:cubicBezTo>
                    <a:cubicBezTo>
                      <a:pt x="3952" y="1222080"/>
                      <a:pt x="0" y="1212538"/>
                      <a:pt x="0" y="1202589"/>
                    </a:cubicBezTo>
                    <a:lnTo>
                      <a:pt x="0" y="37513"/>
                    </a:lnTo>
                    <a:cubicBezTo>
                      <a:pt x="0" y="27564"/>
                      <a:pt x="3952" y="18022"/>
                      <a:pt x="10987" y="10987"/>
                    </a:cubicBezTo>
                    <a:cubicBezTo>
                      <a:pt x="18022" y="3952"/>
                      <a:pt x="27564" y="0"/>
                      <a:pt x="37513" y="0"/>
                    </a:cubicBezTo>
                    <a:close/>
                  </a:path>
                </a:pathLst>
              </a:custGeom>
              <a:solidFill>
                <a:srgbClr val="FFFFFF"/>
              </a:solidFill>
              <a:ln w="104775" cap="rnd">
                <a:solidFill>
                  <a:srgbClr val="F89B1C"/>
                </a:solidFill>
                <a:prstDash val="solid"/>
                <a:round/>
              </a:ln>
            </p:spPr>
          </p:sp>
          <p:sp>
            <p:nvSpPr>
              <p:cNvPr name="TextBox 26" id="26"/>
              <p:cNvSpPr txBox="true"/>
              <p:nvPr/>
            </p:nvSpPr>
            <p:spPr>
              <a:xfrm>
                <a:off x="0" y="-47625"/>
                <a:ext cx="3278339" cy="1287727"/>
              </a:xfrm>
              <a:prstGeom prst="rect">
                <a:avLst/>
              </a:prstGeom>
            </p:spPr>
            <p:txBody>
              <a:bodyPr anchor="ctr" rtlCol="false" tIns="50800" lIns="50800" bIns="50800" rIns="50800"/>
              <a:lstStyle/>
              <a:p>
                <a:pPr algn="ctr">
                  <a:lnSpc>
                    <a:spcPts val="3207"/>
                  </a:lnSpc>
                </a:pPr>
              </a:p>
            </p:txBody>
          </p:sp>
        </p:grpSp>
        <p:sp>
          <p:nvSpPr>
            <p:cNvPr name="Freeform 27" id="27"/>
            <p:cNvSpPr/>
            <p:nvPr/>
          </p:nvSpPr>
          <p:spPr>
            <a:xfrm flipH="false" flipV="false" rot="0">
              <a:off x="330901" y="309252"/>
              <a:ext cx="13317517" cy="2503959"/>
            </a:xfrm>
            <a:custGeom>
              <a:avLst/>
              <a:gdLst/>
              <a:ahLst/>
              <a:cxnLst/>
              <a:rect r="r" b="b" t="t" l="l"/>
              <a:pathLst>
                <a:path h="2503959" w="13317517">
                  <a:moveTo>
                    <a:pt x="0" y="0"/>
                  </a:moveTo>
                  <a:lnTo>
                    <a:pt x="13317517" y="0"/>
                  </a:lnTo>
                  <a:lnTo>
                    <a:pt x="13317517" y="2503959"/>
                  </a:lnTo>
                  <a:lnTo>
                    <a:pt x="0" y="2503959"/>
                  </a:lnTo>
                  <a:lnTo>
                    <a:pt x="0" y="0"/>
                  </a:lnTo>
                  <a:close/>
                </a:path>
              </a:pathLst>
            </a:custGeom>
            <a:blipFill>
              <a:blip r:embed="rId4"/>
              <a:stretch>
                <a:fillRect l="0" t="0" r="0" b="0"/>
              </a:stretch>
            </a:blipFill>
          </p:spPr>
        </p:sp>
        <p:sp>
          <p:nvSpPr>
            <p:cNvPr name="Freeform 28" id="28"/>
            <p:cNvSpPr/>
            <p:nvPr/>
          </p:nvSpPr>
          <p:spPr>
            <a:xfrm flipH="false" flipV="false" rot="0">
              <a:off x="330901" y="2963218"/>
              <a:ext cx="9511856" cy="2061260"/>
            </a:xfrm>
            <a:custGeom>
              <a:avLst/>
              <a:gdLst/>
              <a:ahLst/>
              <a:cxnLst/>
              <a:rect r="r" b="b" t="t" l="l"/>
              <a:pathLst>
                <a:path h="2061260" w="9511856">
                  <a:moveTo>
                    <a:pt x="0" y="0"/>
                  </a:moveTo>
                  <a:lnTo>
                    <a:pt x="9511855" y="0"/>
                  </a:lnTo>
                  <a:lnTo>
                    <a:pt x="9511855" y="2061260"/>
                  </a:lnTo>
                  <a:lnTo>
                    <a:pt x="0" y="2061260"/>
                  </a:lnTo>
                  <a:lnTo>
                    <a:pt x="0" y="0"/>
                  </a:lnTo>
                  <a:close/>
                </a:path>
              </a:pathLst>
            </a:custGeom>
            <a:blipFill>
              <a:blip r:embed="rId5"/>
              <a:stretch>
                <a:fillRect l="0" t="0" r="0" b="0"/>
              </a:stretch>
            </a:blipFill>
          </p:spPr>
        </p:sp>
      </p:grpSp>
      <p:grpSp>
        <p:nvGrpSpPr>
          <p:cNvPr name="Group 29" id="29"/>
          <p:cNvGrpSpPr/>
          <p:nvPr/>
        </p:nvGrpSpPr>
        <p:grpSpPr>
          <a:xfrm rot="0">
            <a:off x="5703316" y="3649483"/>
            <a:ext cx="1742275" cy="1494017"/>
            <a:chOff x="0" y="0"/>
            <a:chExt cx="2323033" cy="1992023"/>
          </a:xfrm>
        </p:grpSpPr>
        <p:grpSp>
          <p:nvGrpSpPr>
            <p:cNvPr name="Group 30" id="30"/>
            <p:cNvGrpSpPr/>
            <p:nvPr/>
          </p:nvGrpSpPr>
          <p:grpSpPr>
            <a:xfrm rot="0">
              <a:off x="0" y="0"/>
              <a:ext cx="1992023" cy="1992023"/>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3" id="33"/>
            <p:cNvGrpSpPr/>
            <p:nvPr/>
          </p:nvGrpSpPr>
          <p:grpSpPr>
            <a:xfrm rot="-5400000">
              <a:off x="1613725" y="665001"/>
              <a:ext cx="756596" cy="662021"/>
              <a:chOff x="0" y="0"/>
              <a:chExt cx="812800" cy="711200"/>
            </a:xfrm>
          </p:grpSpPr>
          <p:sp>
            <p:nvSpPr>
              <p:cNvPr name="Freeform 34" id="3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35" id="3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36" id="36"/>
            <p:cNvGrpSpPr/>
            <p:nvPr/>
          </p:nvGrpSpPr>
          <p:grpSpPr>
            <a:xfrm rot="0">
              <a:off x="221163" y="221163"/>
              <a:ext cx="1549696" cy="154969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8" id="3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9" id="39"/>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5549"/>
            <a:ext cx="10730803"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MODEL ARCHITECTURE</a:t>
            </a:r>
          </a:p>
        </p:txBody>
      </p:sp>
      <p:grpSp>
        <p:nvGrpSpPr>
          <p:cNvPr name="Group 4" id="4"/>
          <p:cNvGrpSpPr/>
          <p:nvPr/>
        </p:nvGrpSpPr>
        <p:grpSpPr>
          <a:xfrm rot="0">
            <a:off x="12580295" y="-139863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2181885" y="2539648"/>
            <a:ext cx="11797043" cy="3497835"/>
            <a:chOff x="0" y="0"/>
            <a:chExt cx="15729391" cy="4663781"/>
          </a:xfrm>
        </p:grpSpPr>
        <p:grpSp>
          <p:nvGrpSpPr>
            <p:cNvPr name="Group 8" id="8"/>
            <p:cNvGrpSpPr/>
            <p:nvPr/>
          </p:nvGrpSpPr>
          <p:grpSpPr>
            <a:xfrm rot="-10800000">
              <a:off x="0" y="0"/>
              <a:ext cx="15729391" cy="4663781"/>
              <a:chOff x="0" y="0"/>
              <a:chExt cx="3674457" cy="1089480"/>
            </a:xfrm>
          </p:grpSpPr>
          <p:sp>
            <p:nvSpPr>
              <p:cNvPr name="Freeform 9" id="9"/>
              <p:cNvSpPr/>
              <p:nvPr/>
            </p:nvSpPr>
            <p:spPr>
              <a:xfrm flipH="false" flipV="false" rot="0">
                <a:off x="0" y="0"/>
                <a:ext cx="3674457" cy="1089480"/>
              </a:xfrm>
              <a:custGeom>
                <a:avLst/>
                <a:gdLst/>
                <a:ahLst/>
                <a:cxnLst/>
                <a:rect r="r" b="b" t="t" l="l"/>
                <a:pathLst>
                  <a:path h="1089480" w="3674457">
                    <a:moveTo>
                      <a:pt x="33469" y="0"/>
                    </a:moveTo>
                    <a:lnTo>
                      <a:pt x="3640987" y="0"/>
                    </a:lnTo>
                    <a:cubicBezTo>
                      <a:pt x="3649864" y="0"/>
                      <a:pt x="3658377" y="3526"/>
                      <a:pt x="3664654" y="9803"/>
                    </a:cubicBezTo>
                    <a:cubicBezTo>
                      <a:pt x="3670931" y="16080"/>
                      <a:pt x="3674457" y="24593"/>
                      <a:pt x="3674457" y="33469"/>
                    </a:cubicBezTo>
                    <a:lnTo>
                      <a:pt x="3674457" y="1056011"/>
                    </a:lnTo>
                    <a:cubicBezTo>
                      <a:pt x="3674457" y="1074496"/>
                      <a:pt x="3659472" y="1089480"/>
                      <a:pt x="3640987" y="1089480"/>
                    </a:cubicBezTo>
                    <a:lnTo>
                      <a:pt x="33469" y="1089480"/>
                    </a:lnTo>
                    <a:cubicBezTo>
                      <a:pt x="14985" y="1089480"/>
                      <a:pt x="0" y="1074496"/>
                      <a:pt x="0" y="1056011"/>
                    </a:cubicBezTo>
                    <a:lnTo>
                      <a:pt x="0" y="33469"/>
                    </a:lnTo>
                    <a:cubicBezTo>
                      <a:pt x="0" y="14985"/>
                      <a:pt x="14985" y="0"/>
                      <a:pt x="33469"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3674457" cy="1137105"/>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468258" y="434613"/>
              <a:ext cx="13624494" cy="3889300"/>
            </a:xfrm>
            <a:custGeom>
              <a:avLst/>
              <a:gdLst/>
              <a:ahLst/>
              <a:cxnLst/>
              <a:rect r="r" b="b" t="t" l="l"/>
              <a:pathLst>
                <a:path h="3889300" w="13624494">
                  <a:moveTo>
                    <a:pt x="0" y="0"/>
                  </a:moveTo>
                  <a:lnTo>
                    <a:pt x="13624494" y="0"/>
                  </a:lnTo>
                  <a:lnTo>
                    <a:pt x="13624494" y="3889300"/>
                  </a:lnTo>
                  <a:lnTo>
                    <a:pt x="0" y="3889300"/>
                  </a:lnTo>
                  <a:lnTo>
                    <a:pt x="0" y="0"/>
                  </a:lnTo>
                  <a:close/>
                </a:path>
              </a:pathLst>
            </a:custGeom>
            <a:blipFill>
              <a:blip r:embed="rId3"/>
              <a:stretch>
                <a:fillRect l="0" t="0" r="0" b="-137350"/>
              </a:stretch>
            </a:blipFill>
          </p:spPr>
        </p:sp>
      </p:grpSp>
      <p:grpSp>
        <p:nvGrpSpPr>
          <p:cNvPr name="Group 12" id="12"/>
          <p:cNvGrpSpPr/>
          <p:nvPr/>
        </p:nvGrpSpPr>
        <p:grpSpPr>
          <a:xfrm rot="0">
            <a:off x="8080406" y="5310963"/>
            <a:ext cx="7927263" cy="4132758"/>
            <a:chOff x="0" y="0"/>
            <a:chExt cx="10569684" cy="5510344"/>
          </a:xfrm>
        </p:grpSpPr>
        <p:grpSp>
          <p:nvGrpSpPr>
            <p:cNvPr name="Group 13" id="13"/>
            <p:cNvGrpSpPr/>
            <p:nvPr/>
          </p:nvGrpSpPr>
          <p:grpSpPr>
            <a:xfrm rot="0">
              <a:off x="0" y="0"/>
              <a:ext cx="10569684" cy="5510344"/>
              <a:chOff x="0" y="0"/>
              <a:chExt cx="2469126" cy="1287241"/>
            </a:xfrm>
          </p:grpSpPr>
          <p:sp>
            <p:nvSpPr>
              <p:cNvPr name="Freeform 14" id="14"/>
              <p:cNvSpPr/>
              <p:nvPr/>
            </p:nvSpPr>
            <p:spPr>
              <a:xfrm flipH="false" flipV="false" rot="0">
                <a:off x="0" y="0"/>
                <a:ext cx="2469126" cy="1287241"/>
              </a:xfrm>
              <a:custGeom>
                <a:avLst/>
                <a:gdLst/>
                <a:ahLst/>
                <a:cxnLst/>
                <a:rect r="r" b="b" t="t" l="l"/>
                <a:pathLst>
                  <a:path h="1287241" w="2469126">
                    <a:moveTo>
                      <a:pt x="49808" y="0"/>
                    </a:moveTo>
                    <a:lnTo>
                      <a:pt x="2419318" y="0"/>
                    </a:lnTo>
                    <a:cubicBezTo>
                      <a:pt x="2432528" y="0"/>
                      <a:pt x="2445197" y="5248"/>
                      <a:pt x="2454538" y="14588"/>
                    </a:cubicBezTo>
                    <a:cubicBezTo>
                      <a:pt x="2463878" y="23929"/>
                      <a:pt x="2469126" y="36598"/>
                      <a:pt x="2469126" y="49808"/>
                    </a:cubicBezTo>
                    <a:lnTo>
                      <a:pt x="2469126" y="1237433"/>
                    </a:lnTo>
                    <a:cubicBezTo>
                      <a:pt x="2469126" y="1250643"/>
                      <a:pt x="2463878" y="1263312"/>
                      <a:pt x="2454538" y="1272653"/>
                    </a:cubicBezTo>
                    <a:cubicBezTo>
                      <a:pt x="2445197" y="1281994"/>
                      <a:pt x="2432528" y="1287241"/>
                      <a:pt x="2419318" y="1287241"/>
                    </a:cubicBezTo>
                    <a:lnTo>
                      <a:pt x="49808" y="1287241"/>
                    </a:lnTo>
                    <a:cubicBezTo>
                      <a:pt x="36598" y="1287241"/>
                      <a:pt x="23929" y="1281994"/>
                      <a:pt x="14588" y="1272653"/>
                    </a:cubicBezTo>
                    <a:cubicBezTo>
                      <a:pt x="5248" y="1263312"/>
                      <a:pt x="0" y="1250643"/>
                      <a:pt x="0" y="1237433"/>
                    </a:cubicBezTo>
                    <a:lnTo>
                      <a:pt x="0" y="49808"/>
                    </a:lnTo>
                    <a:cubicBezTo>
                      <a:pt x="0" y="36598"/>
                      <a:pt x="5248" y="23929"/>
                      <a:pt x="14588" y="14588"/>
                    </a:cubicBezTo>
                    <a:cubicBezTo>
                      <a:pt x="23929" y="5248"/>
                      <a:pt x="36598" y="0"/>
                      <a:pt x="49808" y="0"/>
                    </a:cubicBezTo>
                    <a:close/>
                  </a:path>
                </a:pathLst>
              </a:custGeom>
              <a:solidFill>
                <a:srgbClr val="FFFFFF"/>
              </a:solidFill>
              <a:ln w="104775" cap="rnd">
                <a:solidFill>
                  <a:srgbClr val="F89B1C"/>
                </a:solidFill>
                <a:prstDash val="solid"/>
                <a:round/>
              </a:ln>
            </p:spPr>
          </p:sp>
          <p:sp>
            <p:nvSpPr>
              <p:cNvPr name="TextBox 15" id="15"/>
              <p:cNvSpPr txBox="true"/>
              <p:nvPr/>
            </p:nvSpPr>
            <p:spPr>
              <a:xfrm>
                <a:off x="0" y="-47625"/>
                <a:ext cx="2469126" cy="1334866"/>
              </a:xfrm>
              <a:prstGeom prst="rect">
                <a:avLst/>
              </a:prstGeom>
            </p:spPr>
            <p:txBody>
              <a:bodyPr anchor="ctr" rtlCol="false" tIns="50800" lIns="50800" bIns="50800" rIns="50800"/>
              <a:lstStyle/>
              <a:p>
                <a:pPr algn="ctr">
                  <a:lnSpc>
                    <a:spcPts val="3207"/>
                  </a:lnSpc>
                </a:pPr>
              </a:p>
            </p:txBody>
          </p:sp>
        </p:grpSp>
        <p:sp>
          <p:nvSpPr>
            <p:cNvPr name="Freeform 16" id="16"/>
            <p:cNvSpPr/>
            <p:nvPr/>
          </p:nvSpPr>
          <p:spPr>
            <a:xfrm flipH="false" flipV="false" rot="0">
              <a:off x="539083" y="174224"/>
              <a:ext cx="9555099" cy="5161895"/>
            </a:xfrm>
            <a:custGeom>
              <a:avLst/>
              <a:gdLst/>
              <a:ahLst/>
              <a:cxnLst/>
              <a:rect r="r" b="b" t="t" l="l"/>
              <a:pathLst>
                <a:path h="5161895" w="9555099">
                  <a:moveTo>
                    <a:pt x="0" y="0"/>
                  </a:moveTo>
                  <a:lnTo>
                    <a:pt x="9555099" y="0"/>
                  </a:lnTo>
                  <a:lnTo>
                    <a:pt x="9555099" y="5161895"/>
                  </a:lnTo>
                  <a:lnTo>
                    <a:pt x="0" y="5161895"/>
                  </a:lnTo>
                  <a:lnTo>
                    <a:pt x="0" y="0"/>
                  </a:lnTo>
                  <a:close/>
                </a:path>
              </a:pathLst>
            </a:custGeom>
            <a:blipFill>
              <a:blip r:embed="rId3"/>
              <a:stretch>
                <a:fillRect l="0" t="-78835" r="-42588" b="0"/>
              </a:stretch>
            </a:blipFill>
          </p:spPr>
        </p:sp>
      </p:grpSp>
      <p:grpSp>
        <p:nvGrpSpPr>
          <p:cNvPr name="Group 17" id="17"/>
          <p:cNvGrpSpPr/>
          <p:nvPr/>
        </p:nvGrpSpPr>
        <p:grpSpPr>
          <a:xfrm rot="-10800000">
            <a:off x="16150791" y="6630333"/>
            <a:ext cx="1494017" cy="149401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0" id="20"/>
          <p:cNvGrpSpPr/>
          <p:nvPr/>
        </p:nvGrpSpPr>
        <p:grpSpPr>
          <a:xfrm rot="5400000">
            <a:off x="15867068" y="7129084"/>
            <a:ext cx="567447" cy="496516"/>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22" id="2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3" id="23"/>
          <p:cNvGrpSpPr/>
          <p:nvPr/>
        </p:nvGrpSpPr>
        <p:grpSpPr>
          <a:xfrm rot="-10800000">
            <a:off x="16316663" y="6796205"/>
            <a:ext cx="1162272" cy="116227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6" id="26"/>
          <p:cNvSpPr txBox="true"/>
          <p:nvPr/>
        </p:nvSpPr>
        <p:spPr>
          <a:xfrm rot="0">
            <a:off x="16614076" y="6991554"/>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nvGrpSpPr>
          <p:cNvPr name="Group 27" id="27"/>
          <p:cNvGrpSpPr/>
          <p:nvPr/>
        </p:nvGrpSpPr>
        <p:grpSpPr>
          <a:xfrm rot="0">
            <a:off x="525373" y="3541557"/>
            <a:ext cx="1742275" cy="1494017"/>
            <a:chOff x="0" y="0"/>
            <a:chExt cx="2323033" cy="1992023"/>
          </a:xfrm>
        </p:grpSpPr>
        <p:grpSp>
          <p:nvGrpSpPr>
            <p:cNvPr name="Group 28" id="28"/>
            <p:cNvGrpSpPr/>
            <p:nvPr/>
          </p:nvGrpSpPr>
          <p:grpSpPr>
            <a:xfrm rot="0">
              <a:off x="0" y="0"/>
              <a:ext cx="1992023" cy="199202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1" id="31"/>
            <p:cNvGrpSpPr/>
            <p:nvPr/>
          </p:nvGrpSpPr>
          <p:grpSpPr>
            <a:xfrm rot="-5400000">
              <a:off x="1613725" y="665001"/>
              <a:ext cx="756596" cy="662021"/>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33" id="33"/>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34" id="34"/>
            <p:cNvGrpSpPr/>
            <p:nvPr/>
          </p:nvGrpSpPr>
          <p:grpSpPr>
            <a:xfrm rot="0">
              <a:off x="221163" y="221163"/>
              <a:ext cx="1549696" cy="1549696"/>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7" id="37"/>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AutoShape 3" id="3"/>
          <p:cNvSpPr/>
          <p:nvPr/>
        </p:nvSpPr>
        <p:spPr>
          <a:xfrm>
            <a:off x="1028700" y="4132453"/>
            <a:ext cx="3465568" cy="0"/>
          </a:xfrm>
          <a:prstGeom prst="line">
            <a:avLst/>
          </a:prstGeom>
          <a:ln cap="flat" w="66675">
            <a:solidFill>
              <a:srgbClr val="F89B1C"/>
            </a:solidFill>
            <a:prstDash val="solid"/>
            <a:headEnd type="none" len="sm" w="sm"/>
            <a:tailEnd type="none" len="sm" w="sm"/>
          </a:ln>
        </p:spPr>
      </p:sp>
      <p:grpSp>
        <p:nvGrpSpPr>
          <p:cNvPr name="Group 4" id="4"/>
          <p:cNvGrpSpPr/>
          <p:nvPr/>
        </p:nvGrpSpPr>
        <p:grpSpPr>
          <a:xfrm rot="0">
            <a:off x="6571573" y="-2746107"/>
            <a:ext cx="4811494" cy="481149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7" id="7"/>
          <p:cNvSpPr txBox="true"/>
          <p:nvPr/>
        </p:nvSpPr>
        <p:spPr>
          <a:xfrm rot="0">
            <a:off x="1028700" y="4779178"/>
            <a:ext cx="16230600" cy="5919355"/>
          </a:xfrm>
          <a:prstGeom prst="rect">
            <a:avLst/>
          </a:prstGeom>
        </p:spPr>
        <p:txBody>
          <a:bodyPr anchor="t" rtlCol="false" tIns="0" lIns="0" bIns="0" rIns="0">
            <a:spAutoFit/>
          </a:bodyPr>
          <a:lstStyle/>
          <a:p>
            <a:pPr algn="just">
              <a:lnSpc>
                <a:spcPts val="3961"/>
              </a:lnSpc>
            </a:pPr>
            <a:r>
              <a:rPr lang="en-US" sz="2829">
                <a:solidFill>
                  <a:srgbClr val="FFFFFF"/>
                </a:solidFill>
                <a:latin typeface="Arial Unicode"/>
              </a:rPr>
              <a:t>Analisis sentimen adalah proses mendapatkan data tekstual dengan mengekstrak informasi subjektif yang berguna untuk memahami sentimen sosial tentang suatu isu yang membantu dalam peningkatan bisnis dan quality control.</a:t>
            </a:r>
          </a:p>
          <a:p>
            <a:pPr algn="just">
              <a:lnSpc>
                <a:spcPts val="3961"/>
              </a:lnSpc>
            </a:pPr>
          </a:p>
          <a:p>
            <a:pPr algn="just">
              <a:lnSpc>
                <a:spcPts val="3961"/>
              </a:lnSpc>
            </a:pPr>
            <a:r>
              <a:rPr lang="en-US" sz="2829">
                <a:solidFill>
                  <a:srgbClr val="FFFFFF"/>
                </a:solidFill>
                <a:latin typeface="Arial Unicode"/>
              </a:rPr>
              <a:t>Twitter (X) adalah layanan jejaring sosial di mana pengguna dapat menulis, me-retweet, dan membaca postingan. Twitter adalah salah satu platform paling populer untuk mengekspresikan pendapat atau mengomentari isu-isu yang sedang berlangsung dari berbagai sumber.</a:t>
            </a:r>
          </a:p>
          <a:p>
            <a:pPr algn="just">
              <a:lnSpc>
                <a:spcPts val="3961"/>
              </a:lnSpc>
            </a:pPr>
          </a:p>
          <a:p>
            <a:pPr algn="just">
              <a:lnSpc>
                <a:spcPts val="3961"/>
              </a:lnSpc>
            </a:pPr>
            <a:r>
              <a:rPr lang="en-US" sz="2829">
                <a:solidFill>
                  <a:srgbClr val="FFFFFF"/>
                </a:solidFill>
                <a:latin typeface="Arial Unicode"/>
              </a:rPr>
              <a:t>Tujuan utama kami adalah mengklasifikasikan sentimen ke dalam berbagai kategori.</a:t>
            </a:r>
          </a:p>
          <a:p>
            <a:pPr algn="just">
              <a:lnSpc>
                <a:spcPts val="3961"/>
              </a:lnSpc>
            </a:pPr>
          </a:p>
          <a:p>
            <a:pPr algn="just">
              <a:lnSpc>
                <a:spcPts val="3961"/>
              </a:lnSpc>
            </a:pPr>
          </a:p>
          <a:p>
            <a:pPr algn="just">
              <a:lnSpc>
                <a:spcPts val="3961"/>
              </a:lnSpc>
              <a:spcBef>
                <a:spcPct val="0"/>
              </a:spcBef>
            </a:pPr>
          </a:p>
        </p:txBody>
      </p:sp>
      <p:sp>
        <p:nvSpPr>
          <p:cNvPr name="TextBox 8" id="8"/>
          <p:cNvSpPr txBox="true"/>
          <p:nvPr/>
        </p:nvSpPr>
        <p:spPr>
          <a:xfrm rot="0">
            <a:off x="1028700" y="1074944"/>
            <a:ext cx="3720734" cy="1250423"/>
          </a:xfrm>
          <a:prstGeom prst="rect">
            <a:avLst/>
          </a:prstGeom>
        </p:spPr>
        <p:txBody>
          <a:bodyPr anchor="t" rtlCol="false" tIns="0" lIns="0" bIns="0" rIns="0">
            <a:spAutoFit/>
          </a:bodyPr>
          <a:lstStyle/>
          <a:p>
            <a:pPr>
              <a:lnSpc>
                <a:spcPts val="10273"/>
              </a:lnSpc>
              <a:spcBef>
                <a:spcPct val="0"/>
              </a:spcBef>
            </a:pPr>
            <a:r>
              <a:rPr lang="en-US" sz="7338">
                <a:solidFill>
                  <a:srgbClr val="F89B1C"/>
                </a:solidFill>
                <a:latin typeface="Arial Nova Condensed Bold"/>
              </a:rPr>
              <a:t>Analisis</a:t>
            </a:r>
          </a:p>
        </p:txBody>
      </p:sp>
      <p:sp>
        <p:nvSpPr>
          <p:cNvPr name="TextBox 9" id="9"/>
          <p:cNvSpPr txBox="true"/>
          <p:nvPr/>
        </p:nvSpPr>
        <p:spPr>
          <a:xfrm rot="0">
            <a:off x="1028700" y="1836787"/>
            <a:ext cx="5848332" cy="1986693"/>
          </a:xfrm>
          <a:prstGeom prst="rect">
            <a:avLst/>
          </a:prstGeom>
        </p:spPr>
        <p:txBody>
          <a:bodyPr anchor="t" rtlCol="false" tIns="0" lIns="0" bIns="0" rIns="0">
            <a:spAutoFit/>
          </a:bodyPr>
          <a:lstStyle/>
          <a:p>
            <a:pPr>
              <a:lnSpc>
                <a:spcPts val="16216"/>
              </a:lnSpc>
              <a:spcBef>
                <a:spcPct val="0"/>
              </a:spcBef>
            </a:pPr>
            <a:r>
              <a:rPr lang="en-US" sz="11583">
                <a:solidFill>
                  <a:srgbClr val="F89B1C"/>
                </a:solidFill>
                <a:latin typeface="Arial Nova Condensed Bold"/>
              </a:rPr>
              <a:t>Sentimen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5549"/>
            <a:ext cx="10730803"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COMPILER &amp; MODEL TRAINING</a:t>
            </a:r>
          </a:p>
        </p:txBody>
      </p:sp>
      <p:grpSp>
        <p:nvGrpSpPr>
          <p:cNvPr name="Group 4" id="4"/>
          <p:cNvGrpSpPr/>
          <p:nvPr/>
        </p:nvGrpSpPr>
        <p:grpSpPr>
          <a:xfrm rot="0">
            <a:off x="12580295" y="-139863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6150791" y="6630333"/>
            <a:ext cx="1494017" cy="14940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5400000">
            <a:off x="15867068" y="7129084"/>
            <a:ext cx="567447" cy="49651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10800000">
            <a:off x="16316663" y="6796205"/>
            <a:ext cx="1162272" cy="11622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16614076" y="6991554"/>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nvGrpSpPr>
          <p:cNvPr name="Group 17" id="17"/>
          <p:cNvGrpSpPr/>
          <p:nvPr/>
        </p:nvGrpSpPr>
        <p:grpSpPr>
          <a:xfrm rot="0">
            <a:off x="2181885" y="2158648"/>
            <a:ext cx="10398411" cy="3838310"/>
            <a:chOff x="0" y="0"/>
            <a:chExt cx="13864547" cy="5117747"/>
          </a:xfrm>
        </p:grpSpPr>
        <p:grpSp>
          <p:nvGrpSpPr>
            <p:cNvPr name="Group 18" id="18"/>
            <p:cNvGrpSpPr/>
            <p:nvPr/>
          </p:nvGrpSpPr>
          <p:grpSpPr>
            <a:xfrm rot="-10800000">
              <a:off x="0" y="0"/>
              <a:ext cx="13864547" cy="5117747"/>
              <a:chOff x="0" y="0"/>
              <a:chExt cx="3238821" cy="1195529"/>
            </a:xfrm>
          </p:grpSpPr>
          <p:sp>
            <p:nvSpPr>
              <p:cNvPr name="Freeform 19" id="19"/>
              <p:cNvSpPr/>
              <p:nvPr/>
            </p:nvSpPr>
            <p:spPr>
              <a:xfrm flipH="false" flipV="false" rot="0">
                <a:off x="0" y="0"/>
                <a:ext cx="3238821" cy="1195529"/>
              </a:xfrm>
              <a:custGeom>
                <a:avLst/>
                <a:gdLst/>
                <a:ahLst/>
                <a:cxnLst/>
                <a:rect r="r" b="b" t="t" l="l"/>
                <a:pathLst>
                  <a:path h="1195529" w="3238821">
                    <a:moveTo>
                      <a:pt x="37971" y="0"/>
                    </a:moveTo>
                    <a:lnTo>
                      <a:pt x="3200850" y="0"/>
                    </a:lnTo>
                    <a:cubicBezTo>
                      <a:pt x="3221821" y="0"/>
                      <a:pt x="3238821" y="17000"/>
                      <a:pt x="3238821" y="37971"/>
                    </a:cubicBezTo>
                    <a:lnTo>
                      <a:pt x="3238821" y="1157558"/>
                    </a:lnTo>
                    <a:cubicBezTo>
                      <a:pt x="3238821" y="1178529"/>
                      <a:pt x="3221821" y="1195529"/>
                      <a:pt x="3200850" y="1195529"/>
                    </a:cubicBezTo>
                    <a:lnTo>
                      <a:pt x="37971" y="1195529"/>
                    </a:lnTo>
                    <a:cubicBezTo>
                      <a:pt x="17000" y="1195529"/>
                      <a:pt x="0" y="1178529"/>
                      <a:pt x="0" y="1157558"/>
                    </a:cubicBezTo>
                    <a:lnTo>
                      <a:pt x="0" y="37971"/>
                    </a:lnTo>
                    <a:cubicBezTo>
                      <a:pt x="0" y="17000"/>
                      <a:pt x="17000" y="0"/>
                      <a:pt x="37971" y="0"/>
                    </a:cubicBezTo>
                    <a:close/>
                  </a:path>
                </a:pathLst>
              </a:custGeom>
              <a:solidFill>
                <a:srgbClr val="FFFFFF"/>
              </a:solidFill>
              <a:ln w="104775" cap="rnd">
                <a:solidFill>
                  <a:srgbClr val="F89B1C"/>
                </a:solidFill>
                <a:prstDash val="solid"/>
                <a:round/>
              </a:ln>
            </p:spPr>
          </p:sp>
          <p:sp>
            <p:nvSpPr>
              <p:cNvPr name="TextBox 20" id="20"/>
              <p:cNvSpPr txBox="true"/>
              <p:nvPr/>
            </p:nvSpPr>
            <p:spPr>
              <a:xfrm>
                <a:off x="0" y="-47625"/>
                <a:ext cx="3238821" cy="1243154"/>
              </a:xfrm>
              <a:prstGeom prst="rect">
                <a:avLst/>
              </a:prstGeom>
            </p:spPr>
            <p:txBody>
              <a:bodyPr anchor="ctr" rtlCol="false" tIns="50800" lIns="50800" bIns="50800" rIns="50800"/>
              <a:lstStyle/>
              <a:p>
                <a:pPr algn="ctr">
                  <a:lnSpc>
                    <a:spcPts val="3207"/>
                  </a:lnSpc>
                </a:pPr>
              </a:p>
            </p:txBody>
          </p:sp>
        </p:grpSp>
        <p:sp>
          <p:nvSpPr>
            <p:cNvPr name="Freeform 21" id="21"/>
            <p:cNvSpPr/>
            <p:nvPr/>
          </p:nvSpPr>
          <p:spPr>
            <a:xfrm flipH="false" flipV="false" rot="0">
              <a:off x="517686" y="186927"/>
              <a:ext cx="12954767" cy="4734018"/>
            </a:xfrm>
            <a:custGeom>
              <a:avLst/>
              <a:gdLst/>
              <a:ahLst/>
              <a:cxnLst/>
              <a:rect r="r" b="b" t="t" l="l"/>
              <a:pathLst>
                <a:path h="4734018" w="12954767">
                  <a:moveTo>
                    <a:pt x="0" y="0"/>
                  </a:moveTo>
                  <a:lnTo>
                    <a:pt x="12954767" y="0"/>
                  </a:lnTo>
                  <a:lnTo>
                    <a:pt x="12954767" y="4734018"/>
                  </a:lnTo>
                  <a:lnTo>
                    <a:pt x="0" y="4734018"/>
                  </a:lnTo>
                  <a:lnTo>
                    <a:pt x="0" y="0"/>
                  </a:lnTo>
                  <a:close/>
                </a:path>
              </a:pathLst>
            </a:custGeom>
            <a:blipFill>
              <a:blip r:embed="rId3"/>
              <a:stretch>
                <a:fillRect l="0" t="0" r="0" b="0"/>
              </a:stretch>
            </a:blipFill>
          </p:spPr>
        </p:sp>
      </p:grpSp>
      <p:grpSp>
        <p:nvGrpSpPr>
          <p:cNvPr name="Group 22" id="22"/>
          <p:cNvGrpSpPr/>
          <p:nvPr/>
        </p:nvGrpSpPr>
        <p:grpSpPr>
          <a:xfrm rot="0">
            <a:off x="563467" y="3330795"/>
            <a:ext cx="1742275" cy="1494017"/>
            <a:chOff x="0" y="0"/>
            <a:chExt cx="2323033" cy="1992023"/>
          </a:xfrm>
        </p:grpSpPr>
        <p:grpSp>
          <p:nvGrpSpPr>
            <p:cNvPr name="Group 23" id="23"/>
            <p:cNvGrpSpPr/>
            <p:nvPr/>
          </p:nvGrpSpPr>
          <p:grpSpPr>
            <a:xfrm rot="0">
              <a:off x="0" y="0"/>
              <a:ext cx="1992023" cy="19920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6" id="26"/>
            <p:cNvGrpSpPr/>
            <p:nvPr/>
          </p:nvGrpSpPr>
          <p:grpSpPr>
            <a:xfrm rot="-5400000">
              <a:off x="1613725" y="665001"/>
              <a:ext cx="756596" cy="66202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28" id="2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9" id="29"/>
            <p:cNvGrpSpPr/>
            <p:nvPr/>
          </p:nvGrpSpPr>
          <p:grpSpPr>
            <a:xfrm rot="0">
              <a:off x="221163" y="221163"/>
              <a:ext cx="1549696" cy="1549696"/>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2" id="32"/>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grpSp>
        <p:nvGrpSpPr>
          <p:cNvPr name="Group 33" id="33"/>
          <p:cNvGrpSpPr/>
          <p:nvPr/>
        </p:nvGrpSpPr>
        <p:grpSpPr>
          <a:xfrm rot="0">
            <a:off x="6918786" y="5143500"/>
            <a:ext cx="9088883" cy="4746194"/>
            <a:chOff x="0" y="0"/>
            <a:chExt cx="2830939" cy="1478310"/>
          </a:xfrm>
        </p:grpSpPr>
        <p:sp>
          <p:nvSpPr>
            <p:cNvPr name="Freeform 34" id="34"/>
            <p:cNvSpPr/>
            <p:nvPr/>
          </p:nvSpPr>
          <p:spPr>
            <a:xfrm flipH="false" flipV="false" rot="0">
              <a:off x="0" y="0"/>
              <a:ext cx="2830939" cy="1478310"/>
            </a:xfrm>
            <a:custGeom>
              <a:avLst/>
              <a:gdLst/>
              <a:ahLst/>
              <a:cxnLst/>
              <a:rect r="r" b="b" t="t" l="l"/>
              <a:pathLst>
                <a:path h="1478310" w="2830939">
                  <a:moveTo>
                    <a:pt x="43442" y="0"/>
                  </a:moveTo>
                  <a:lnTo>
                    <a:pt x="2787497" y="0"/>
                  </a:lnTo>
                  <a:cubicBezTo>
                    <a:pt x="2799018" y="0"/>
                    <a:pt x="2810068" y="4577"/>
                    <a:pt x="2818215" y="12724"/>
                  </a:cubicBezTo>
                  <a:cubicBezTo>
                    <a:pt x="2826362" y="20871"/>
                    <a:pt x="2830939" y="31920"/>
                    <a:pt x="2830939" y="43442"/>
                  </a:cubicBezTo>
                  <a:lnTo>
                    <a:pt x="2830939" y="1434868"/>
                  </a:lnTo>
                  <a:cubicBezTo>
                    <a:pt x="2830939" y="1446389"/>
                    <a:pt x="2826362" y="1457439"/>
                    <a:pt x="2818215" y="1465586"/>
                  </a:cubicBezTo>
                  <a:cubicBezTo>
                    <a:pt x="2810068" y="1473733"/>
                    <a:pt x="2799018" y="1478310"/>
                    <a:pt x="2787497" y="1478310"/>
                  </a:cubicBezTo>
                  <a:lnTo>
                    <a:pt x="43442" y="1478310"/>
                  </a:lnTo>
                  <a:cubicBezTo>
                    <a:pt x="31920" y="1478310"/>
                    <a:pt x="20871" y="1473733"/>
                    <a:pt x="12724" y="1465586"/>
                  </a:cubicBezTo>
                  <a:cubicBezTo>
                    <a:pt x="4577" y="1457439"/>
                    <a:pt x="0" y="1446389"/>
                    <a:pt x="0" y="1434868"/>
                  </a:cubicBezTo>
                  <a:lnTo>
                    <a:pt x="0" y="43442"/>
                  </a:lnTo>
                  <a:cubicBezTo>
                    <a:pt x="0" y="31920"/>
                    <a:pt x="4577" y="20871"/>
                    <a:pt x="12724" y="12724"/>
                  </a:cubicBezTo>
                  <a:cubicBezTo>
                    <a:pt x="20871" y="4577"/>
                    <a:pt x="31920" y="0"/>
                    <a:pt x="43442" y="0"/>
                  </a:cubicBezTo>
                  <a:close/>
                </a:path>
              </a:pathLst>
            </a:custGeom>
            <a:solidFill>
              <a:srgbClr val="FFFFFF"/>
            </a:solidFill>
            <a:ln w="104775" cap="rnd">
              <a:solidFill>
                <a:srgbClr val="F89B1C"/>
              </a:solidFill>
              <a:prstDash val="solid"/>
              <a:round/>
            </a:ln>
          </p:spPr>
        </p:sp>
        <p:sp>
          <p:nvSpPr>
            <p:cNvPr name="TextBox 35" id="35"/>
            <p:cNvSpPr txBox="true"/>
            <p:nvPr/>
          </p:nvSpPr>
          <p:spPr>
            <a:xfrm>
              <a:off x="0" y="-47625"/>
              <a:ext cx="2830939" cy="1525935"/>
            </a:xfrm>
            <a:prstGeom prst="rect">
              <a:avLst/>
            </a:prstGeom>
          </p:spPr>
          <p:txBody>
            <a:bodyPr anchor="ctr" rtlCol="false" tIns="50800" lIns="50800" bIns="50800" rIns="50800"/>
            <a:lstStyle/>
            <a:p>
              <a:pPr algn="ctr">
                <a:lnSpc>
                  <a:spcPts val="3207"/>
                </a:lnSpc>
              </a:pPr>
            </a:p>
          </p:txBody>
        </p:sp>
      </p:grpSp>
      <p:sp>
        <p:nvSpPr>
          <p:cNvPr name="Freeform 36" id="36"/>
          <p:cNvSpPr/>
          <p:nvPr/>
        </p:nvSpPr>
        <p:spPr>
          <a:xfrm flipH="false" flipV="false" rot="0">
            <a:off x="7180704" y="5436489"/>
            <a:ext cx="8626579" cy="4152839"/>
          </a:xfrm>
          <a:custGeom>
            <a:avLst/>
            <a:gdLst/>
            <a:ahLst/>
            <a:cxnLst/>
            <a:rect r="r" b="b" t="t" l="l"/>
            <a:pathLst>
              <a:path h="4152839" w="8626579">
                <a:moveTo>
                  <a:pt x="0" y="0"/>
                </a:moveTo>
                <a:lnTo>
                  <a:pt x="8626579" y="0"/>
                </a:lnTo>
                <a:lnTo>
                  <a:pt x="8626579" y="4152839"/>
                </a:lnTo>
                <a:lnTo>
                  <a:pt x="0" y="4152839"/>
                </a:lnTo>
                <a:lnTo>
                  <a:pt x="0" y="0"/>
                </a:lnTo>
                <a:close/>
              </a:path>
            </a:pathLst>
          </a:custGeom>
          <a:blipFill>
            <a:blip r:embed="rId4"/>
            <a:stretch>
              <a:fillRect l="0" t="0" r="0" b="0"/>
            </a:stretch>
          </a:blipFill>
        </p:spPr>
      </p:sp>
    </p:spTree>
  </p:cSld>
  <p:clrMapOvr>
    <a:masterClrMapping/>
  </p:clrMapOvr>
  <p:transition spd="fast">
    <p:wipe dir="u"/>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192119" y="1005549"/>
            <a:ext cx="15739371" cy="1813878"/>
          </a:xfrm>
          <a:prstGeom prst="rect">
            <a:avLst/>
          </a:prstGeom>
        </p:spPr>
        <p:txBody>
          <a:bodyPr anchor="t" rtlCol="false" tIns="0" lIns="0" bIns="0" rIns="0">
            <a:spAutoFit/>
          </a:bodyPr>
          <a:lstStyle/>
          <a:p>
            <a:pPr algn="r">
              <a:lnSpc>
                <a:spcPts val="7167"/>
              </a:lnSpc>
            </a:pPr>
            <a:r>
              <a:rPr lang="en-US" sz="5874">
                <a:solidFill>
                  <a:srgbClr val="F89B1C"/>
                </a:solidFill>
                <a:latin typeface="Roboto Condensed Bold"/>
              </a:rPr>
              <a:t>TRAINING &amp; VALIDATION </a:t>
            </a:r>
          </a:p>
          <a:p>
            <a:pPr algn="r">
              <a:lnSpc>
                <a:spcPts val="7167"/>
              </a:lnSpc>
            </a:pPr>
            <a:r>
              <a:rPr lang="en-US" sz="5874">
                <a:solidFill>
                  <a:srgbClr val="F89B1C"/>
                </a:solidFill>
                <a:latin typeface="Roboto Condensed Bold"/>
              </a:rPr>
              <a:t>VISUALIZATION</a:t>
            </a:r>
          </a:p>
        </p:txBody>
      </p:sp>
      <p:grpSp>
        <p:nvGrpSpPr>
          <p:cNvPr name="Group 4" id="4"/>
          <p:cNvGrpSpPr/>
          <p:nvPr/>
        </p:nvGrpSpPr>
        <p:grpSpPr>
          <a:xfrm rot="0">
            <a:off x="7346129" y="-168438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6184482" y="4396492"/>
            <a:ext cx="1494017" cy="149401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5400000">
            <a:off x="15900758" y="4895242"/>
            <a:ext cx="567447" cy="49651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10800000">
            <a:off x="16350354" y="4562364"/>
            <a:ext cx="1162272" cy="116227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16647767" y="4757713"/>
            <a:ext cx="601163" cy="762050"/>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2</a:t>
            </a:r>
          </a:p>
        </p:txBody>
      </p:sp>
      <p:grpSp>
        <p:nvGrpSpPr>
          <p:cNvPr name="Group 17" id="17"/>
          <p:cNvGrpSpPr/>
          <p:nvPr/>
        </p:nvGrpSpPr>
        <p:grpSpPr>
          <a:xfrm rot="0">
            <a:off x="9144000" y="3937469"/>
            <a:ext cx="6925907" cy="2412062"/>
            <a:chOff x="0" y="0"/>
            <a:chExt cx="2157231" cy="751291"/>
          </a:xfrm>
        </p:grpSpPr>
        <p:sp>
          <p:nvSpPr>
            <p:cNvPr name="Freeform 18" id="18"/>
            <p:cNvSpPr/>
            <p:nvPr/>
          </p:nvSpPr>
          <p:spPr>
            <a:xfrm flipH="false" flipV="false" rot="0">
              <a:off x="0" y="0"/>
              <a:ext cx="2157231" cy="751291"/>
            </a:xfrm>
            <a:custGeom>
              <a:avLst/>
              <a:gdLst/>
              <a:ahLst/>
              <a:cxnLst/>
              <a:rect r="r" b="b" t="t" l="l"/>
              <a:pathLst>
                <a:path h="751291" w="2157231">
                  <a:moveTo>
                    <a:pt x="57009" y="0"/>
                  </a:moveTo>
                  <a:lnTo>
                    <a:pt x="2100222" y="0"/>
                  </a:lnTo>
                  <a:cubicBezTo>
                    <a:pt x="2115342" y="0"/>
                    <a:pt x="2129842" y="6006"/>
                    <a:pt x="2140533" y="16698"/>
                  </a:cubicBezTo>
                  <a:cubicBezTo>
                    <a:pt x="2151225" y="27389"/>
                    <a:pt x="2157231" y="41889"/>
                    <a:pt x="2157231" y="57009"/>
                  </a:cubicBezTo>
                  <a:lnTo>
                    <a:pt x="2157231" y="694282"/>
                  </a:lnTo>
                  <a:cubicBezTo>
                    <a:pt x="2157231" y="725768"/>
                    <a:pt x="2131707" y="751291"/>
                    <a:pt x="2100222" y="751291"/>
                  </a:cubicBezTo>
                  <a:lnTo>
                    <a:pt x="57009" y="751291"/>
                  </a:lnTo>
                  <a:cubicBezTo>
                    <a:pt x="25524" y="751291"/>
                    <a:pt x="0" y="725768"/>
                    <a:pt x="0" y="694282"/>
                  </a:cubicBezTo>
                  <a:lnTo>
                    <a:pt x="0" y="57009"/>
                  </a:lnTo>
                  <a:cubicBezTo>
                    <a:pt x="0" y="25524"/>
                    <a:pt x="25524" y="0"/>
                    <a:pt x="57009" y="0"/>
                  </a:cubicBezTo>
                  <a:close/>
                </a:path>
              </a:pathLst>
            </a:custGeom>
            <a:solidFill>
              <a:srgbClr val="FFFFFF"/>
            </a:solidFill>
            <a:ln w="104775" cap="rnd">
              <a:solidFill>
                <a:srgbClr val="F89B1C"/>
              </a:solidFill>
              <a:prstDash val="solid"/>
              <a:round/>
            </a:ln>
          </p:spPr>
        </p:sp>
        <p:sp>
          <p:nvSpPr>
            <p:cNvPr name="TextBox 19" id="19"/>
            <p:cNvSpPr txBox="true"/>
            <p:nvPr/>
          </p:nvSpPr>
          <p:spPr>
            <a:xfrm>
              <a:off x="0" y="-47625"/>
              <a:ext cx="2157231" cy="798916"/>
            </a:xfrm>
            <a:prstGeom prst="rect">
              <a:avLst/>
            </a:prstGeom>
          </p:spPr>
          <p:txBody>
            <a:bodyPr anchor="ctr" rtlCol="false" tIns="50800" lIns="50800" bIns="50800" rIns="50800"/>
            <a:lstStyle/>
            <a:p>
              <a:pPr algn="ctr">
                <a:lnSpc>
                  <a:spcPts val="3207"/>
                </a:lnSpc>
              </a:pPr>
            </a:p>
          </p:txBody>
        </p:sp>
      </p:grpSp>
      <p:sp>
        <p:nvSpPr>
          <p:cNvPr name="Freeform 20" id="20"/>
          <p:cNvSpPr/>
          <p:nvPr/>
        </p:nvSpPr>
        <p:spPr>
          <a:xfrm flipH="false" flipV="false" rot="0">
            <a:off x="9426964" y="4090196"/>
            <a:ext cx="6306663" cy="2041965"/>
          </a:xfrm>
          <a:custGeom>
            <a:avLst/>
            <a:gdLst/>
            <a:ahLst/>
            <a:cxnLst/>
            <a:rect r="r" b="b" t="t" l="l"/>
            <a:pathLst>
              <a:path h="2041965" w="6306663">
                <a:moveTo>
                  <a:pt x="0" y="0"/>
                </a:moveTo>
                <a:lnTo>
                  <a:pt x="6306663" y="0"/>
                </a:lnTo>
                <a:lnTo>
                  <a:pt x="6306663" y="2041965"/>
                </a:lnTo>
                <a:lnTo>
                  <a:pt x="0" y="2041965"/>
                </a:lnTo>
                <a:lnTo>
                  <a:pt x="0" y="0"/>
                </a:lnTo>
                <a:close/>
              </a:path>
            </a:pathLst>
          </a:custGeom>
          <a:blipFill>
            <a:blip r:embed="rId3"/>
            <a:stretch>
              <a:fillRect l="-5596" t="-159881" r="-3647" b="-136382"/>
            </a:stretch>
          </a:blipFill>
        </p:spPr>
      </p:sp>
      <p:grpSp>
        <p:nvGrpSpPr>
          <p:cNvPr name="Group 21" id="21"/>
          <p:cNvGrpSpPr/>
          <p:nvPr/>
        </p:nvGrpSpPr>
        <p:grpSpPr>
          <a:xfrm rot="0">
            <a:off x="2181885" y="2459583"/>
            <a:ext cx="6033227" cy="3534506"/>
            <a:chOff x="0" y="0"/>
            <a:chExt cx="8044303" cy="4712675"/>
          </a:xfrm>
        </p:grpSpPr>
        <p:grpSp>
          <p:nvGrpSpPr>
            <p:cNvPr name="Group 22" id="22"/>
            <p:cNvGrpSpPr/>
            <p:nvPr/>
          </p:nvGrpSpPr>
          <p:grpSpPr>
            <a:xfrm rot="-10800000">
              <a:off x="0" y="0"/>
              <a:ext cx="8044303" cy="4712675"/>
              <a:chOff x="0" y="0"/>
              <a:chExt cx="1879185" cy="1100902"/>
            </a:xfrm>
          </p:grpSpPr>
          <p:sp>
            <p:nvSpPr>
              <p:cNvPr name="Freeform 23" id="23"/>
              <p:cNvSpPr/>
              <p:nvPr/>
            </p:nvSpPr>
            <p:spPr>
              <a:xfrm flipH="false" flipV="false" rot="0">
                <a:off x="0" y="0"/>
                <a:ext cx="1879185" cy="1100902"/>
              </a:xfrm>
              <a:custGeom>
                <a:avLst/>
                <a:gdLst/>
                <a:ahLst/>
                <a:cxnLst/>
                <a:rect r="r" b="b" t="t" l="l"/>
                <a:pathLst>
                  <a:path h="1100902" w="1879185">
                    <a:moveTo>
                      <a:pt x="65444" y="0"/>
                    </a:moveTo>
                    <a:lnTo>
                      <a:pt x="1813742" y="0"/>
                    </a:lnTo>
                    <a:cubicBezTo>
                      <a:pt x="1849885" y="0"/>
                      <a:pt x="1879185" y="29300"/>
                      <a:pt x="1879185" y="65444"/>
                    </a:cubicBezTo>
                    <a:lnTo>
                      <a:pt x="1879185" y="1035458"/>
                    </a:lnTo>
                    <a:cubicBezTo>
                      <a:pt x="1879185" y="1071602"/>
                      <a:pt x="1849885" y="1100902"/>
                      <a:pt x="1813742" y="1100902"/>
                    </a:cubicBezTo>
                    <a:lnTo>
                      <a:pt x="65444" y="1100902"/>
                    </a:lnTo>
                    <a:cubicBezTo>
                      <a:pt x="29300" y="1100902"/>
                      <a:pt x="0" y="1071602"/>
                      <a:pt x="0" y="1035458"/>
                    </a:cubicBezTo>
                    <a:lnTo>
                      <a:pt x="0" y="65444"/>
                    </a:lnTo>
                    <a:cubicBezTo>
                      <a:pt x="0" y="29300"/>
                      <a:pt x="29300" y="0"/>
                      <a:pt x="65444" y="0"/>
                    </a:cubicBezTo>
                    <a:close/>
                  </a:path>
                </a:pathLst>
              </a:custGeom>
              <a:solidFill>
                <a:srgbClr val="FFFFFF"/>
              </a:solidFill>
              <a:ln w="104775" cap="rnd">
                <a:solidFill>
                  <a:srgbClr val="F89B1C"/>
                </a:solidFill>
                <a:prstDash val="solid"/>
                <a:round/>
              </a:ln>
            </p:spPr>
          </p:sp>
          <p:sp>
            <p:nvSpPr>
              <p:cNvPr name="TextBox 24" id="24"/>
              <p:cNvSpPr txBox="true"/>
              <p:nvPr/>
            </p:nvSpPr>
            <p:spPr>
              <a:xfrm>
                <a:off x="0" y="-47625"/>
                <a:ext cx="1879185" cy="1148527"/>
              </a:xfrm>
              <a:prstGeom prst="rect">
                <a:avLst/>
              </a:prstGeom>
            </p:spPr>
            <p:txBody>
              <a:bodyPr anchor="ctr" rtlCol="false" tIns="50800" lIns="50800" bIns="50800" rIns="50800"/>
              <a:lstStyle/>
              <a:p>
                <a:pPr algn="ctr">
                  <a:lnSpc>
                    <a:spcPts val="3207"/>
                  </a:lnSpc>
                </a:pPr>
              </a:p>
            </p:txBody>
          </p:sp>
        </p:grpSp>
        <p:sp>
          <p:nvSpPr>
            <p:cNvPr name="Freeform 25" id="25"/>
            <p:cNvSpPr/>
            <p:nvPr/>
          </p:nvSpPr>
          <p:spPr>
            <a:xfrm flipH="false" flipV="false" rot="0">
              <a:off x="313002" y="290713"/>
              <a:ext cx="7438039" cy="4144808"/>
            </a:xfrm>
            <a:custGeom>
              <a:avLst/>
              <a:gdLst/>
              <a:ahLst/>
              <a:cxnLst/>
              <a:rect r="r" b="b" t="t" l="l"/>
              <a:pathLst>
                <a:path h="4144808" w="7438039">
                  <a:moveTo>
                    <a:pt x="0" y="0"/>
                  </a:moveTo>
                  <a:lnTo>
                    <a:pt x="7438039" y="0"/>
                  </a:lnTo>
                  <a:lnTo>
                    <a:pt x="7438039" y="4144808"/>
                  </a:lnTo>
                  <a:lnTo>
                    <a:pt x="0" y="4144808"/>
                  </a:lnTo>
                  <a:lnTo>
                    <a:pt x="0" y="0"/>
                  </a:lnTo>
                  <a:close/>
                </a:path>
              </a:pathLst>
            </a:custGeom>
            <a:blipFill>
              <a:blip r:embed="rId3"/>
              <a:stretch>
                <a:fillRect l="0" t="0" r="-23503" b="-160295"/>
              </a:stretch>
            </a:blipFill>
          </p:spPr>
        </p:sp>
      </p:grpSp>
      <p:grpSp>
        <p:nvGrpSpPr>
          <p:cNvPr name="Group 26" id="26"/>
          <p:cNvGrpSpPr/>
          <p:nvPr/>
        </p:nvGrpSpPr>
        <p:grpSpPr>
          <a:xfrm rot="0">
            <a:off x="554017" y="3479828"/>
            <a:ext cx="1742275" cy="1494017"/>
            <a:chOff x="0" y="0"/>
            <a:chExt cx="2323033" cy="1992023"/>
          </a:xfrm>
        </p:grpSpPr>
        <p:grpSp>
          <p:nvGrpSpPr>
            <p:cNvPr name="Group 27" id="27"/>
            <p:cNvGrpSpPr/>
            <p:nvPr/>
          </p:nvGrpSpPr>
          <p:grpSpPr>
            <a:xfrm rot="0">
              <a:off x="0" y="0"/>
              <a:ext cx="1992023" cy="19920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0" id="30"/>
            <p:cNvGrpSpPr/>
            <p:nvPr/>
          </p:nvGrpSpPr>
          <p:grpSpPr>
            <a:xfrm rot="-5400000">
              <a:off x="1613725" y="665001"/>
              <a:ext cx="756596" cy="662021"/>
              <a:chOff x="0" y="0"/>
              <a:chExt cx="812800" cy="711200"/>
            </a:xfrm>
          </p:grpSpPr>
          <p:sp>
            <p:nvSpPr>
              <p:cNvPr name="Freeform 31" id="3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32" id="3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33" id="33"/>
            <p:cNvGrpSpPr/>
            <p:nvPr/>
          </p:nvGrpSpPr>
          <p:grpSpPr>
            <a:xfrm rot="0">
              <a:off x="221163" y="221163"/>
              <a:ext cx="1549696" cy="154969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6" id="36"/>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1</a:t>
              </a:r>
            </a:p>
          </p:txBody>
        </p:sp>
      </p:grpSp>
      <p:grpSp>
        <p:nvGrpSpPr>
          <p:cNvPr name="Group 37" id="37"/>
          <p:cNvGrpSpPr/>
          <p:nvPr/>
        </p:nvGrpSpPr>
        <p:grpSpPr>
          <a:xfrm rot="0">
            <a:off x="2189287" y="6539120"/>
            <a:ext cx="6954713" cy="3077658"/>
            <a:chOff x="0" y="0"/>
            <a:chExt cx="9272950" cy="4103544"/>
          </a:xfrm>
        </p:grpSpPr>
        <p:grpSp>
          <p:nvGrpSpPr>
            <p:cNvPr name="Group 38" id="38"/>
            <p:cNvGrpSpPr/>
            <p:nvPr/>
          </p:nvGrpSpPr>
          <p:grpSpPr>
            <a:xfrm rot="-10800000">
              <a:off x="0" y="0"/>
              <a:ext cx="9272950" cy="4103544"/>
              <a:chOff x="0" y="0"/>
              <a:chExt cx="2166203" cy="958606"/>
            </a:xfrm>
          </p:grpSpPr>
          <p:sp>
            <p:nvSpPr>
              <p:cNvPr name="Freeform 39" id="39"/>
              <p:cNvSpPr/>
              <p:nvPr/>
            </p:nvSpPr>
            <p:spPr>
              <a:xfrm flipH="false" flipV="false" rot="0">
                <a:off x="0" y="0"/>
                <a:ext cx="2166203" cy="958606"/>
              </a:xfrm>
              <a:custGeom>
                <a:avLst/>
                <a:gdLst/>
                <a:ahLst/>
                <a:cxnLst/>
                <a:rect r="r" b="b" t="t" l="l"/>
                <a:pathLst>
                  <a:path h="958606" w="2166203">
                    <a:moveTo>
                      <a:pt x="56773" y="0"/>
                    </a:moveTo>
                    <a:lnTo>
                      <a:pt x="2109430" y="0"/>
                    </a:lnTo>
                    <a:cubicBezTo>
                      <a:pt x="2124487" y="0"/>
                      <a:pt x="2138928" y="5981"/>
                      <a:pt x="2149575" y="16628"/>
                    </a:cubicBezTo>
                    <a:cubicBezTo>
                      <a:pt x="2160222" y="27275"/>
                      <a:pt x="2166203" y="41716"/>
                      <a:pt x="2166203" y="56773"/>
                    </a:cubicBezTo>
                    <a:lnTo>
                      <a:pt x="2166203" y="901834"/>
                    </a:lnTo>
                    <a:cubicBezTo>
                      <a:pt x="2166203" y="933188"/>
                      <a:pt x="2140785" y="958606"/>
                      <a:pt x="2109430" y="958606"/>
                    </a:cubicBezTo>
                    <a:lnTo>
                      <a:pt x="56773" y="958606"/>
                    </a:lnTo>
                    <a:cubicBezTo>
                      <a:pt x="41716" y="958606"/>
                      <a:pt x="27275" y="952625"/>
                      <a:pt x="16628" y="941978"/>
                    </a:cubicBezTo>
                    <a:cubicBezTo>
                      <a:pt x="5981" y="931331"/>
                      <a:pt x="0" y="916891"/>
                      <a:pt x="0" y="901834"/>
                    </a:cubicBezTo>
                    <a:lnTo>
                      <a:pt x="0" y="56773"/>
                    </a:lnTo>
                    <a:cubicBezTo>
                      <a:pt x="0" y="41716"/>
                      <a:pt x="5981" y="27275"/>
                      <a:pt x="16628" y="16628"/>
                    </a:cubicBezTo>
                    <a:cubicBezTo>
                      <a:pt x="27275" y="5981"/>
                      <a:pt x="41716" y="0"/>
                      <a:pt x="56773" y="0"/>
                    </a:cubicBezTo>
                    <a:close/>
                  </a:path>
                </a:pathLst>
              </a:custGeom>
              <a:solidFill>
                <a:srgbClr val="FFFFFF"/>
              </a:solidFill>
              <a:ln w="104775" cap="rnd">
                <a:solidFill>
                  <a:srgbClr val="F89B1C"/>
                </a:solidFill>
                <a:prstDash val="solid"/>
                <a:round/>
              </a:ln>
            </p:spPr>
          </p:sp>
          <p:sp>
            <p:nvSpPr>
              <p:cNvPr name="TextBox 40" id="40"/>
              <p:cNvSpPr txBox="true"/>
              <p:nvPr/>
            </p:nvSpPr>
            <p:spPr>
              <a:xfrm>
                <a:off x="0" y="-47625"/>
                <a:ext cx="2166203" cy="1006231"/>
              </a:xfrm>
              <a:prstGeom prst="rect">
                <a:avLst/>
              </a:prstGeom>
            </p:spPr>
            <p:txBody>
              <a:bodyPr anchor="ctr" rtlCol="false" tIns="50800" lIns="50800" bIns="50800" rIns="50800"/>
              <a:lstStyle/>
              <a:p>
                <a:pPr algn="ctr">
                  <a:lnSpc>
                    <a:spcPts val="3207"/>
                  </a:lnSpc>
                </a:pPr>
              </a:p>
            </p:txBody>
          </p:sp>
        </p:grpSp>
        <p:sp>
          <p:nvSpPr>
            <p:cNvPr name="Freeform 41" id="41"/>
            <p:cNvSpPr/>
            <p:nvPr/>
          </p:nvSpPr>
          <p:spPr>
            <a:xfrm flipH="false" flipV="false" rot="0">
              <a:off x="303132" y="322204"/>
              <a:ext cx="8666061" cy="3477766"/>
            </a:xfrm>
            <a:custGeom>
              <a:avLst/>
              <a:gdLst/>
              <a:ahLst/>
              <a:cxnLst/>
              <a:rect r="r" b="b" t="t" l="l"/>
              <a:pathLst>
                <a:path h="3477766" w="8666061">
                  <a:moveTo>
                    <a:pt x="0" y="0"/>
                  </a:moveTo>
                  <a:lnTo>
                    <a:pt x="8666061" y="0"/>
                  </a:lnTo>
                  <a:lnTo>
                    <a:pt x="8666061" y="3477766"/>
                  </a:lnTo>
                  <a:lnTo>
                    <a:pt x="0" y="3477766"/>
                  </a:lnTo>
                  <a:lnTo>
                    <a:pt x="0" y="0"/>
                  </a:lnTo>
                  <a:close/>
                </a:path>
              </a:pathLst>
            </a:custGeom>
            <a:blipFill>
              <a:blip r:embed="rId3"/>
              <a:stretch>
                <a:fillRect l="-5430" t="-207330" r="-571" b="-2890"/>
              </a:stretch>
            </a:blipFill>
          </p:spPr>
        </p:sp>
      </p:grpSp>
      <p:grpSp>
        <p:nvGrpSpPr>
          <p:cNvPr name="Group 42" id="42"/>
          <p:cNvGrpSpPr/>
          <p:nvPr/>
        </p:nvGrpSpPr>
        <p:grpSpPr>
          <a:xfrm rot="0">
            <a:off x="554017" y="7330941"/>
            <a:ext cx="1742275" cy="1494017"/>
            <a:chOff x="0" y="0"/>
            <a:chExt cx="2323033" cy="1992023"/>
          </a:xfrm>
        </p:grpSpPr>
        <p:grpSp>
          <p:nvGrpSpPr>
            <p:cNvPr name="Group 43" id="43"/>
            <p:cNvGrpSpPr/>
            <p:nvPr/>
          </p:nvGrpSpPr>
          <p:grpSpPr>
            <a:xfrm rot="0">
              <a:off x="0" y="0"/>
              <a:ext cx="1992023" cy="1992023"/>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6" id="46"/>
            <p:cNvGrpSpPr/>
            <p:nvPr/>
          </p:nvGrpSpPr>
          <p:grpSpPr>
            <a:xfrm rot="-5400000">
              <a:off x="1613725" y="665001"/>
              <a:ext cx="756596" cy="662021"/>
              <a:chOff x="0" y="0"/>
              <a:chExt cx="812800" cy="711200"/>
            </a:xfrm>
          </p:grpSpPr>
          <p:sp>
            <p:nvSpPr>
              <p:cNvPr name="Freeform 47" id="4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48" id="4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49" id="49"/>
            <p:cNvGrpSpPr/>
            <p:nvPr/>
          </p:nvGrpSpPr>
          <p:grpSpPr>
            <a:xfrm rot="0">
              <a:off x="221163" y="221163"/>
              <a:ext cx="1549696" cy="1549696"/>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52" id="52"/>
            <p:cNvSpPr txBox="true"/>
            <p:nvPr/>
          </p:nvSpPr>
          <p:spPr>
            <a:xfrm rot="0">
              <a:off x="572758" y="484803"/>
              <a:ext cx="801551" cy="1012891"/>
            </a:xfrm>
            <a:prstGeom prst="rect">
              <a:avLst/>
            </a:prstGeom>
          </p:spPr>
          <p:txBody>
            <a:bodyPr anchor="t" rtlCol="false" tIns="0" lIns="0" bIns="0" rIns="0">
              <a:spAutoFit/>
            </a:bodyPr>
            <a:lstStyle/>
            <a:p>
              <a:pPr algn="ctr">
                <a:lnSpc>
                  <a:spcPts val="6060"/>
                </a:lnSpc>
              </a:pPr>
              <a:r>
                <a:rPr lang="en-US" sz="4967">
                  <a:solidFill>
                    <a:srgbClr val="201F1F"/>
                  </a:solidFill>
                  <a:latin typeface="Roboto Condensed Bold"/>
                </a:rPr>
                <a:t>3</a:t>
              </a:r>
            </a:p>
          </p:txBody>
        </p:sp>
      </p:grpSp>
    </p:spTree>
  </p:cSld>
  <p:clrMapOvr>
    <a:masterClrMapping/>
  </p:clrMapOvr>
  <p:transition spd="fast">
    <p:wipe dir="u"/>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628650"/>
            <a:ext cx="10730803"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MODEL EVALUATION &amp; </a:t>
            </a:r>
          </a:p>
          <a:p>
            <a:pPr>
              <a:lnSpc>
                <a:spcPts val="7167"/>
              </a:lnSpc>
            </a:pPr>
            <a:r>
              <a:rPr lang="en-US" sz="5874">
                <a:solidFill>
                  <a:srgbClr val="F89B1C"/>
                </a:solidFill>
                <a:latin typeface="Roboto Condensed Bold"/>
              </a:rPr>
              <a:t>VISUALIZATION</a:t>
            </a:r>
          </a:p>
        </p:txBody>
      </p:sp>
      <p:grpSp>
        <p:nvGrpSpPr>
          <p:cNvPr name="Group 4" id="4"/>
          <p:cNvGrpSpPr/>
          <p:nvPr/>
        </p:nvGrpSpPr>
        <p:grpSpPr>
          <a:xfrm rot="0">
            <a:off x="12580295" y="-139863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2569252" y="2758238"/>
            <a:ext cx="9787784" cy="2875164"/>
            <a:chOff x="0" y="0"/>
            <a:chExt cx="13050378" cy="3833552"/>
          </a:xfrm>
        </p:grpSpPr>
        <p:grpSp>
          <p:nvGrpSpPr>
            <p:cNvPr name="Group 8" id="8"/>
            <p:cNvGrpSpPr/>
            <p:nvPr/>
          </p:nvGrpSpPr>
          <p:grpSpPr>
            <a:xfrm rot="0">
              <a:off x="0" y="0"/>
              <a:ext cx="13050378" cy="3833552"/>
              <a:chOff x="0" y="0"/>
              <a:chExt cx="3048627" cy="895535"/>
            </a:xfrm>
          </p:grpSpPr>
          <p:sp>
            <p:nvSpPr>
              <p:cNvPr name="Freeform 9" id="9"/>
              <p:cNvSpPr/>
              <p:nvPr/>
            </p:nvSpPr>
            <p:spPr>
              <a:xfrm flipH="false" flipV="false" rot="0">
                <a:off x="0" y="0"/>
                <a:ext cx="3048627" cy="895535"/>
              </a:xfrm>
              <a:custGeom>
                <a:avLst/>
                <a:gdLst/>
                <a:ahLst/>
                <a:cxnLst/>
                <a:rect r="r" b="b" t="t" l="l"/>
                <a:pathLst>
                  <a:path h="895535" w="3048627">
                    <a:moveTo>
                      <a:pt x="40340" y="0"/>
                    </a:moveTo>
                    <a:lnTo>
                      <a:pt x="3008288" y="0"/>
                    </a:lnTo>
                    <a:cubicBezTo>
                      <a:pt x="3030567" y="0"/>
                      <a:pt x="3048627" y="18061"/>
                      <a:pt x="3048627" y="40340"/>
                    </a:cubicBezTo>
                    <a:lnTo>
                      <a:pt x="3048627" y="855195"/>
                    </a:lnTo>
                    <a:cubicBezTo>
                      <a:pt x="3048627" y="877474"/>
                      <a:pt x="3030567" y="895535"/>
                      <a:pt x="3008288" y="895535"/>
                    </a:cubicBezTo>
                    <a:lnTo>
                      <a:pt x="40340" y="895535"/>
                    </a:lnTo>
                    <a:cubicBezTo>
                      <a:pt x="18061" y="895535"/>
                      <a:pt x="0" y="877474"/>
                      <a:pt x="0" y="855195"/>
                    </a:cubicBezTo>
                    <a:lnTo>
                      <a:pt x="0" y="40340"/>
                    </a:lnTo>
                    <a:cubicBezTo>
                      <a:pt x="0" y="18061"/>
                      <a:pt x="18061" y="0"/>
                      <a:pt x="40340"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3048627" cy="943160"/>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240009" y="321163"/>
              <a:ext cx="12506473" cy="3179973"/>
            </a:xfrm>
            <a:custGeom>
              <a:avLst/>
              <a:gdLst/>
              <a:ahLst/>
              <a:cxnLst/>
              <a:rect r="r" b="b" t="t" l="l"/>
              <a:pathLst>
                <a:path h="3179973" w="12506473">
                  <a:moveTo>
                    <a:pt x="0" y="0"/>
                  </a:moveTo>
                  <a:lnTo>
                    <a:pt x="12506473" y="0"/>
                  </a:lnTo>
                  <a:lnTo>
                    <a:pt x="12506473" y="3179973"/>
                  </a:lnTo>
                  <a:lnTo>
                    <a:pt x="0" y="3179973"/>
                  </a:lnTo>
                  <a:lnTo>
                    <a:pt x="0" y="0"/>
                  </a:lnTo>
                  <a:close/>
                </a:path>
              </a:pathLst>
            </a:custGeom>
            <a:blipFill>
              <a:blip r:embed="rId3"/>
              <a:stretch>
                <a:fillRect l="0" t="0" r="0" b="0"/>
              </a:stretch>
            </a:blipFill>
          </p:spPr>
        </p:sp>
      </p:grpSp>
      <p:grpSp>
        <p:nvGrpSpPr>
          <p:cNvPr name="Group 12" id="12"/>
          <p:cNvGrpSpPr/>
          <p:nvPr/>
        </p:nvGrpSpPr>
        <p:grpSpPr>
          <a:xfrm rot="0">
            <a:off x="1028700" y="3448812"/>
            <a:ext cx="1742275" cy="1494017"/>
            <a:chOff x="0" y="0"/>
            <a:chExt cx="2323033" cy="1992023"/>
          </a:xfrm>
        </p:grpSpPr>
        <p:grpSp>
          <p:nvGrpSpPr>
            <p:cNvPr name="Group 13" id="13"/>
            <p:cNvGrpSpPr/>
            <p:nvPr/>
          </p:nvGrpSpPr>
          <p:grpSpPr>
            <a:xfrm rot="0">
              <a:off x="0" y="0"/>
              <a:ext cx="1992023" cy="199202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6" id="16"/>
            <p:cNvGrpSpPr/>
            <p:nvPr/>
          </p:nvGrpSpPr>
          <p:grpSpPr>
            <a:xfrm rot="-5400000">
              <a:off x="1613725" y="665001"/>
              <a:ext cx="756596" cy="66202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9" id="19"/>
            <p:cNvGrpSpPr/>
            <p:nvPr/>
          </p:nvGrpSpPr>
          <p:grpSpPr>
            <a:xfrm rot="0">
              <a:off x="221163" y="221163"/>
              <a:ext cx="1549696" cy="154969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2" id="22"/>
            <p:cNvSpPr txBox="true"/>
            <p:nvPr/>
          </p:nvSpPr>
          <p:spPr>
            <a:xfrm rot="0">
              <a:off x="572758" y="484803"/>
              <a:ext cx="801551" cy="1008701"/>
            </a:xfrm>
            <a:prstGeom prst="rect">
              <a:avLst/>
            </a:prstGeom>
          </p:spPr>
          <p:txBody>
            <a:bodyPr anchor="t" rtlCol="false" tIns="0" lIns="0" bIns="0" rIns="0">
              <a:spAutoFit/>
            </a:bodyPr>
            <a:lstStyle/>
            <a:p>
              <a:pPr algn="ctr">
                <a:lnSpc>
                  <a:spcPts val="6060"/>
                </a:lnSpc>
              </a:pPr>
              <a:r>
                <a:rPr lang="en-US" sz="4967">
                  <a:solidFill>
                    <a:srgbClr val="000000"/>
                  </a:solidFill>
                  <a:latin typeface="Roboto Condensed Bold"/>
                </a:rPr>
                <a:t>1</a:t>
              </a:r>
            </a:p>
          </p:txBody>
        </p:sp>
      </p:grpSp>
      <p:grpSp>
        <p:nvGrpSpPr>
          <p:cNvPr name="Group 23" id="23"/>
          <p:cNvGrpSpPr/>
          <p:nvPr/>
        </p:nvGrpSpPr>
        <p:grpSpPr>
          <a:xfrm rot="0">
            <a:off x="9306124" y="5013281"/>
            <a:ext cx="7953176" cy="4530769"/>
            <a:chOff x="0" y="0"/>
            <a:chExt cx="10604235" cy="6041025"/>
          </a:xfrm>
        </p:grpSpPr>
        <p:grpSp>
          <p:nvGrpSpPr>
            <p:cNvPr name="Group 24" id="24"/>
            <p:cNvGrpSpPr/>
            <p:nvPr/>
          </p:nvGrpSpPr>
          <p:grpSpPr>
            <a:xfrm rot="-10800000">
              <a:off x="0" y="0"/>
              <a:ext cx="10604235" cy="6041025"/>
              <a:chOff x="0" y="0"/>
              <a:chExt cx="2477197" cy="1411211"/>
            </a:xfrm>
          </p:grpSpPr>
          <p:sp>
            <p:nvSpPr>
              <p:cNvPr name="Freeform 25" id="25"/>
              <p:cNvSpPr/>
              <p:nvPr/>
            </p:nvSpPr>
            <p:spPr>
              <a:xfrm flipH="false" flipV="false" rot="0">
                <a:off x="0" y="0"/>
                <a:ext cx="2477197" cy="1411211"/>
              </a:xfrm>
              <a:custGeom>
                <a:avLst/>
                <a:gdLst/>
                <a:ahLst/>
                <a:cxnLst/>
                <a:rect r="r" b="b" t="t" l="l"/>
                <a:pathLst>
                  <a:path h="1411211" w="2477197">
                    <a:moveTo>
                      <a:pt x="49645" y="0"/>
                    </a:moveTo>
                    <a:lnTo>
                      <a:pt x="2427552" y="0"/>
                    </a:lnTo>
                    <a:cubicBezTo>
                      <a:pt x="2454970" y="0"/>
                      <a:pt x="2477197" y="22227"/>
                      <a:pt x="2477197" y="49645"/>
                    </a:cubicBezTo>
                    <a:lnTo>
                      <a:pt x="2477197" y="1361565"/>
                    </a:lnTo>
                    <a:cubicBezTo>
                      <a:pt x="2477197" y="1388984"/>
                      <a:pt x="2454970" y="1411211"/>
                      <a:pt x="2427552" y="1411211"/>
                    </a:cubicBezTo>
                    <a:lnTo>
                      <a:pt x="49645" y="1411211"/>
                    </a:lnTo>
                    <a:cubicBezTo>
                      <a:pt x="22227" y="1411211"/>
                      <a:pt x="0" y="1388984"/>
                      <a:pt x="0" y="1361565"/>
                    </a:cubicBezTo>
                    <a:lnTo>
                      <a:pt x="0" y="49645"/>
                    </a:lnTo>
                    <a:cubicBezTo>
                      <a:pt x="0" y="22227"/>
                      <a:pt x="22227" y="0"/>
                      <a:pt x="49645" y="0"/>
                    </a:cubicBezTo>
                    <a:close/>
                  </a:path>
                </a:pathLst>
              </a:custGeom>
              <a:solidFill>
                <a:srgbClr val="FFFFFF"/>
              </a:solidFill>
              <a:ln w="104775" cap="rnd">
                <a:solidFill>
                  <a:srgbClr val="F89B1C"/>
                </a:solidFill>
                <a:prstDash val="solid"/>
                <a:round/>
              </a:ln>
            </p:spPr>
          </p:sp>
          <p:sp>
            <p:nvSpPr>
              <p:cNvPr name="TextBox 26" id="26"/>
              <p:cNvSpPr txBox="true"/>
              <p:nvPr/>
            </p:nvSpPr>
            <p:spPr>
              <a:xfrm>
                <a:off x="0" y="-47625"/>
                <a:ext cx="2477197" cy="1458836"/>
              </a:xfrm>
              <a:prstGeom prst="rect">
                <a:avLst/>
              </a:prstGeom>
            </p:spPr>
            <p:txBody>
              <a:bodyPr anchor="ctr" rtlCol="false" tIns="50800" lIns="50800" bIns="50800" rIns="50800"/>
              <a:lstStyle/>
              <a:p>
                <a:pPr algn="ctr">
                  <a:lnSpc>
                    <a:spcPts val="3207"/>
                  </a:lnSpc>
                </a:pPr>
              </a:p>
            </p:txBody>
          </p:sp>
        </p:grpSp>
        <p:sp>
          <p:nvSpPr>
            <p:cNvPr name="Freeform 27" id="27"/>
            <p:cNvSpPr/>
            <p:nvPr/>
          </p:nvSpPr>
          <p:spPr>
            <a:xfrm flipH="false" flipV="false" rot="0">
              <a:off x="349582" y="269459"/>
              <a:ext cx="9873227" cy="5567458"/>
            </a:xfrm>
            <a:custGeom>
              <a:avLst/>
              <a:gdLst/>
              <a:ahLst/>
              <a:cxnLst/>
              <a:rect r="r" b="b" t="t" l="l"/>
              <a:pathLst>
                <a:path h="5567458" w="9873227">
                  <a:moveTo>
                    <a:pt x="0" y="0"/>
                  </a:moveTo>
                  <a:lnTo>
                    <a:pt x="9873227" y="0"/>
                  </a:lnTo>
                  <a:lnTo>
                    <a:pt x="9873227" y="5567458"/>
                  </a:lnTo>
                  <a:lnTo>
                    <a:pt x="0" y="5567458"/>
                  </a:lnTo>
                  <a:lnTo>
                    <a:pt x="0" y="0"/>
                  </a:lnTo>
                  <a:close/>
                </a:path>
              </a:pathLst>
            </a:custGeom>
            <a:blipFill>
              <a:blip r:embed="rId4"/>
              <a:stretch>
                <a:fillRect l="0" t="0" r="0" b="0"/>
              </a:stretch>
            </a:blipFill>
          </p:spPr>
        </p:sp>
      </p:grpSp>
      <p:grpSp>
        <p:nvGrpSpPr>
          <p:cNvPr name="Group 28" id="28"/>
          <p:cNvGrpSpPr/>
          <p:nvPr/>
        </p:nvGrpSpPr>
        <p:grpSpPr>
          <a:xfrm rot="0">
            <a:off x="7713045" y="6531657"/>
            <a:ext cx="1742275" cy="1494017"/>
            <a:chOff x="0" y="0"/>
            <a:chExt cx="2323033" cy="1992023"/>
          </a:xfrm>
        </p:grpSpPr>
        <p:grpSp>
          <p:nvGrpSpPr>
            <p:cNvPr name="Group 29" id="29"/>
            <p:cNvGrpSpPr/>
            <p:nvPr/>
          </p:nvGrpSpPr>
          <p:grpSpPr>
            <a:xfrm rot="0">
              <a:off x="0" y="0"/>
              <a:ext cx="1992023" cy="199202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2" id="32"/>
            <p:cNvGrpSpPr/>
            <p:nvPr/>
          </p:nvGrpSpPr>
          <p:grpSpPr>
            <a:xfrm rot="-5400000">
              <a:off x="1613725" y="665001"/>
              <a:ext cx="756596" cy="662021"/>
              <a:chOff x="0" y="0"/>
              <a:chExt cx="812800" cy="711200"/>
            </a:xfrm>
          </p:grpSpPr>
          <p:sp>
            <p:nvSpPr>
              <p:cNvPr name="Freeform 33" id="3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34" id="34"/>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35" id="35"/>
            <p:cNvGrpSpPr/>
            <p:nvPr/>
          </p:nvGrpSpPr>
          <p:grpSpPr>
            <a:xfrm rot="0">
              <a:off x="221163" y="221163"/>
              <a:ext cx="1549696" cy="154969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8" id="38"/>
            <p:cNvSpPr txBox="true"/>
            <p:nvPr/>
          </p:nvSpPr>
          <p:spPr>
            <a:xfrm rot="0">
              <a:off x="572758" y="484803"/>
              <a:ext cx="801551" cy="1008701"/>
            </a:xfrm>
            <a:prstGeom prst="rect">
              <a:avLst/>
            </a:prstGeom>
          </p:spPr>
          <p:txBody>
            <a:bodyPr anchor="t" rtlCol="false" tIns="0" lIns="0" bIns="0" rIns="0">
              <a:spAutoFit/>
            </a:bodyPr>
            <a:lstStyle/>
            <a:p>
              <a:pPr algn="ctr">
                <a:lnSpc>
                  <a:spcPts val="6060"/>
                </a:lnSpc>
              </a:pPr>
              <a:r>
                <a:rPr lang="en-US" sz="4967">
                  <a:solidFill>
                    <a:srgbClr val="000000"/>
                  </a:solidFill>
                  <a:latin typeface="Roboto Condensed Bold"/>
                </a:rPr>
                <a:t>2</a:t>
              </a:r>
            </a:p>
          </p:txBody>
        </p:sp>
      </p:grpSp>
    </p:spTree>
  </p:cSld>
  <p:clrMapOvr>
    <a:masterClrMapping/>
  </p:clrMapOvr>
  <p:transition spd="fast">
    <p:wipe dir="d"/>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639058"/>
            <a:ext cx="8679184"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ACCURACY &amp; LOSS CURVE</a:t>
            </a:r>
          </a:p>
        </p:txBody>
      </p:sp>
      <p:grpSp>
        <p:nvGrpSpPr>
          <p:cNvPr name="Group 4" id="4"/>
          <p:cNvGrpSpPr/>
          <p:nvPr/>
        </p:nvGrpSpPr>
        <p:grpSpPr>
          <a:xfrm rot="0">
            <a:off x="6346735" y="-1582308"/>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028700" y="2991211"/>
            <a:ext cx="7742785" cy="6764509"/>
            <a:chOff x="0" y="0"/>
            <a:chExt cx="2411666" cy="2106960"/>
          </a:xfrm>
        </p:grpSpPr>
        <p:sp>
          <p:nvSpPr>
            <p:cNvPr name="Freeform 8" id="8"/>
            <p:cNvSpPr/>
            <p:nvPr/>
          </p:nvSpPr>
          <p:spPr>
            <a:xfrm flipH="false" flipV="false" rot="0">
              <a:off x="0" y="0"/>
              <a:ext cx="2411666" cy="2106960"/>
            </a:xfrm>
            <a:custGeom>
              <a:avLst/>
              <a:gdLst/>
              <a:ahLst/>
              <a:cxnLst/>
              <a:rect r="r" b="b" t="t" l="l"/>
              <a:pathLst>
                <a:path h="2106960" w="2411666">
                  <a:moveTo>
                    <a:pt x="50994" y="0"/>
                  </a:moveTo>
                  <a:lnTo>
                    <a:pt x="2360671" y="0"/>
                  </a:lnTo>
                  <a:cubicBezTo>
                    <a:pt x="2388835" y="0"/>
                    <a:pt x="2411666" y="22831"/>
                    <a:pt x="2411666" y="50994"/>
                  </a:cubicBezTo>
                  <a:lnTo>
                    <a:pt x="2411666" y="2055965"/>
                  </a:lnTo>
                  <a:cubicBezTo>
                    <a:pt x="2411666" y="2084129"/>
                    <a:pt x="2388835" y="2106960"/>
                    <a:pt x="2360671" y="2106960"/>
                  </a:cubicBezTo>
                  <a:lnTo>
                    <a:pt x="50994" y="2106960"/>
                  </a:lnTo>
                  <a:cubicBezTo>
                    <a:pt x="22831" y="2106960"/>
                    <a:pt x="0" y="2084129"/>
                    <a:pt x="0" y="2055965"/>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9" id="9"/>
            <p:cNvSpPr txBox="true"/>
            <p:nvPr/>
          </p:nvSpPr>
          <p:spPr>
            <a:xfrm>
              <a:off x="0" y="-47625"/>
              <a:ext cx="2411666" cy="215458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10800000">
            <a:off x="9315930" y="2991211"/>
            <a:ext cx="7943370" cy="6764509"/>
            <a:chOff x="0" y="0"/>
            <a:chExt cx="2474143" cy="2106960"/>
          </a:xfrm>
        </p:grpSpPr>
        <p:sp>
          <p:nvSpPr>
            <p:cNvPr name="Freeform 11" id="11"/>
            <p:cNvSpPr/>
            <p:nvPr/>
          </p:nvSpPr>
          <p:spPr>
            <a:xfrm flipH="false" flipV="false" rot="0">
              <a:off x="0" y="0"/>
              <a:ext cx="2474143" cy="2106960"/>
            </a:xfrm>
            <a:custGeom>
              <a:avLst/>
              <a:gdLst/>
              <a:ahLst/>
              <a:cxnLst/>
              <a:rect r="r" b="b" t="t" l="l"/>
              <a:pathLst>
                <a:path h="2106960" w="2474143">
                  <a:moveTo>
                    <a:pt x="49707" y="0"/>
                  </a:moveTo>
                  <a:lnTo>
                    <a:pt x="2424436" y="0"/>
                  </a:lnTo>
                  <a:cubicBezTo>
                    <a:pt x="2437619" y="0"/>
                    <a:pt x="2450262" y="5237"/>
                    <a:pt x="2459584" y="14559"/>
                  </a:cubicBezTo>
                  <a:cubicBezTo>
                    <a:pt x="2468906" y="23881"/>
                    <a:pt x="2474143" y="36524"/>
                    <a:pt x="2474143" y="49707"/>
                  </a:cubicBezTo>
                  <a:lnTo>
                    <a:pt x="2474143" y="2057253"/>
                  </a:lnTo>
                  <a:cubicBezTo>
                    <a:pt x="2474143" y="2070436"/>
                    <a:pt x="2468906" y="2083079"/>
                    <a:pt x="2459584" y="2092401"/>
                  </a:cubicBezTo>
                  <a:cubicBezTo>
                    <a:pt x="2450262" y="2101723"/>
                    <a:pt x="2437619" y="2106960"/>
                    <a:pt x="2424436" y="2106960"/>
                  </a:cubicBezTo>
                  <a:lnTo>
                    <a:pt x="49707" y="2106960"/>
                  </a:lnTo>
                  <a:cubicBezTo>
                    <a:pt x="36524" y="2106960"/>
                    <a:pt x="23881" y="2101723"/>
                    <a:pt x="14559" y="2092401"/>
                  </a:cubicBezTo>
                  <a:cubicBezTo>
                    <a:pt x="5237" y="2083079"/>
                    <a:pt x="0" y="2070436"/>
                    <a:pt x="0" y="2057253"/>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2" id="12"/>
            <p:cNvSpPr txBox="true"/>
            <p:nvPr/>
          </p:nvSpPr>
          <p:spPr>
            <a:xfrm>
              <a:off x="0" y="-47625"/>
              <a:ext cx="2474143" cy="2154585"/>
            </a:xfrm>
            <a:prstGeom prst="rect">
              <a:avLst/>
            </a:prstGeom>
          </p:spPr>
          <p:txBody>
            <a:bodyPr anchor="ctr" rtlCol="false" tIns="50800" lIns="50800" bIns="50800" rIns="50800"/>
            <a:lstStyle/>
            <a:p>
              <a:pPr algn="ctr">
                <a:lnSpc>
                  <a:spcPts val="3207"/>
                </a:lnSpc>
              </a:pPr>
            </a:p>
          </p:txBody>
        </p:sp>
      </p:grpSp>
      <p:sp>
        <p:nvSpPr>
          <p:cNvPr name="Freeform 13" id="13"/>
          <p:cNvSpPr/>
          <p:nvPr/>
        </p:nvSpPr>
        <p:spPr>
          <a:xfrm flipH="false" flipV="false" rot="0">
            <a:off x="10160441" y="3187994"/>
            <a:ext cx="6254347" cy="6028822"/>
          </a:xfrm>
          <a:custGeom>
            <a:avLst/>
            <a:gdLst/>
            <a:ahLst/>
            <a:cxnLst/>
            <a:rect r="r" b="b" t="t" l="l"/>
            <a:pathLst>
              <a:path h="6028822" w="6254347">
                <a:moveTo>
                  <a:pt x="0" y="0"/>
                </a:moveTo>
                <a:lnTo>
                  <a:pt x="6254348" y="0"/>
                </a:lnTo>
                <a:lnTo>
                  <a:pt x="6254348" y="6028822"/>
                </a:lnTo>
                <a:lnTo>
                  <a:pt x="0" y="6028822"/>
                </a:lnTo>
                <a:lnTo>
                  <a:pt x="0" y="0"/>
                </a:lnTo>
                <a:close/>
              </a:path>
            </a:pathLst>
          </a:custGeom>
          <a:blipFill>
            <a:blip r:embed="rId3"/>
            <a:stretch>
              <a:fillRect l="-22143" t="-4987" r="-120739" b="0"/>
            </a:stretch>
          </a:blipFill>
        </p:spPr>
      </p:sp>
      <p:sp>
        <p:nvSpPr>
          <p:cNvPr name="Freeform 14" id="14"/>
          <p:cNvSpPr/>
          <p:nvPr/>
        </p:nvSpPr>
        <p:spPr>
          <a:xfrm flipH="false" flipV="false" rot="0">
            <a:off x="1772919" y="3187994"/>
            <a:ext cx="6254347" cy="6028822"/>
          </a:xfrm>
          <a:custGeom>
            <a:avLst/>
            <a:gdLst/>
            <a:ahLst/>
            <a:cxnLst/>
            <a:rect r="r" b="b" t="t" l="l"/>
            <a:pathLst>
              <a:path h="6028822" w="6254347">
                <a:moveTo>
                  <a:pt x="0" y="0"/>
                </a:moveTo>
                <a:lnTo>
                  <a:pt x="6254347" y="0"/>
                </a:lnTo>
                <a:lnTo>
                  <a:pt x="6254347" y="6028822"/>
                </a:lnTo>
                <a:lnTo>
                  <a:pt x="0" y="6028822"/>
                </a:lnTo>
                <a:lnTo>
                  <a:pt x="0" y="0"/>
                </a:lnTo>
                <a:close/>
              </a:path>
            </a:pathLst>
          </a:custGeom>
          <a:blipFill>
            <a:blip r:embed="rId3"/>
            <a:stretch>
              <a:fillRect l="-122143" t="-4987" r="-20739" b="0"/>
            </a:stretch>
          </a:blipFill>
        </p:spPr>
      </p:sp>
      <p:sp>
        <p:nvSpPr>
          <p:cNvPr name="TextBox 15" id="15"/>
          <p:cNvSpPr txBox="true"/>
          <p:nvPr/>
        </p:nvSpPr>
        <p:spPr>
          <a:xfrm rot="0">
            <a:off x="2167475" y="8843436"/>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10:  Kurva Akurasi Data Train dan Valid dari Model LSTM</a:t>
            </a:r>
          </a:p>
        </p:txBody>
      </p:sp>
      <p:sp>
        <p:nvSpPr>
          <p:cNvPr name="TextBox 16" id="16"/>
          <p:cNvSpPr txBox="true"/>
          <p:nvPr/>
        </p:nvSpPr>
        <p:spPr>
          <a:xfrm rot="0">
            <a:off x="10554998" y="8843436"/>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11:  Kurva Loss Data Train dan Valid</a:t>
            </a:r>
          </a:p>
          <a:p>
            <a:pPr algn="ctr">
              <a:lnSpc>
                <a:spcPts val="2880"/>
              </a:lnSpc>
            </a:pPr>
            <a:r>
              <a:rPr lang="en-US" sz="1800">
                <a:solidFill>
                  <a:srgbClr val="000000"/>
                </a:solidFill>
                <a:latin typeface="Open Sans"/>
              </a:rPr>
              <a:t>dari Model LSTM</a:t>
            </a:r>
          </a:p>
        </p:txBody>
      </p:sp>
    </p:spTree>
  </p:cSld>
  <p:clrMapOvr>
    <a:masterClrMapping/>
  </p:clrMapOvr>
  <p:transition spd="fast">
    <p:wipe dir="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795195"/>
            <a:ext cx="8893640"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CLASSIFICATION REPORT &amp; CONFUSION MATRIX</a:t>
            </a:r>
          </a:p>
        </p:txBody>
      </p:sp>
      <p:grpSp>
        <p:nvGrpSpPr>
          <p:cNvPr name="Group 4" id="4"/>
          <p:cNvGrpSpPr/>
          <p:nvPr/>
        </p:nvGrpSpPr>
        <p:grpSpPr>
          <a:xfrm rot="0">
            <a:off x="13222968" y="-1768565"/>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028700" y="2991211"/>
            <a:ext cx="7742785" cy="6764509"/>
            <a:chOff x="0" y="0"/>
            <a:chExt cx="2411666" cy="2106960"/>
          </a:xfrm>
        </p:grpSpPr>
        <p:sp>
          <p:nvSpPr>
            <p:cNvPr name="Freeform 8" id="8"/>
            <p:cNvSpPr/>
            <p:nvPr/>
          </p:nvSpPr>
          <p:spPr>
            <a:xfrm flipH="false" flipV="false" rot="0">
              <a:off x="0" y="0"/>
              <a:ext cx="2411666" cy="2106960"/>
            </a:xfrm>
            <a:custGeom>
              <a:avLst/>
              <a:gdLst/>
              <a:ahLst/>
              <a:cxnLst/>
              <a:rect r="r" b="b" t="t" l="l"/>
              <a:pathLst>
                <a:path h="2106960" w="2411666">
                  <a:moveTo>
                    <a:pt x="50994" y="0"/>
                  </a:moveTo>
                  <a:lnTo>
                    <a:pt x="2360671" y="0"/>
                  </a:lnTo>
                  <a:cubicBezTo>
                    <a:pt x="2388835" y="0"/>
                    <a:pt x="2411666" y="22831"/>
                    <a:pt x="2411666" y="50994"/>
                  </a:cubicBezTo>
                  <a:lnTo>
                    <a:pt x="2411666" y="2055965"/>
                  </a:lnTo>
                  <a:cubicBezTo>
                    <a:pt x="2411666" y="2084129"/>
                    <a:pt x="2388835" y="2106960"/>
                    <a:pt x="2360671" y="2106960"/>
                  </a:cubicBezTo>
                  <a:lnTo>
                    <a:pt x="50994" y="2106960"/>
                  </a:lnTo>
                  <a:cubicBezTo>
                    <a:pt x="22831" y="2106960"/>
                    <a:pt x="0" y="2084129"/>
                    <a:pt x="0" y="2055965"/>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9" id="9"/>
            <p:cNvSpPr txBox="true"/>
            <p:nvPr/>
          </p:nvSpPr>
          <p:spPr>
            <a:xfrm>
              <a:off x="0" y="-47625"/>
              <a:ext cx="2411666" cy="215458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10800000">
            <a:off x="9315930" y="2991211"/>
            <a:ext cx="7943370" cy="6764509"/>
            <a:chOff x="0" y="0"/>
            <a:chExt cx="2474143" cy="2106960"/>
          </a:xfrm>
        </p:grpSpPr>
        <p:sp>
          <p:nvSpPr>
            <p:cNvPr name="Freeform 11" id="11"/>
            <p:cNvSpPr/>
            <p:nvPr/>
          </p:nvSpPr>
          <p:spPr>
            <a:xfrm flipH="false" flipV="false" rot="0">
              <a:off x="0" y="0"/>
              <a:ext cx="2474143" cy="2106960"/>
            </a:xfrm>
            <a:custGeom>
              <a:avLst/>
              <a:gdLst/>
              <a:ahLst/>
              <a:cxnLst/>
              <a:rect r="r" b="b" t="t" l="l"/>
              <a:pathLst>
                <a:path h="2106960" w="2474143">
                  <a:moveTo>
                    <a:pt x="49707" y="0"/>
                  </a:moveTo>
                  <a:lnTo>
                    <a:pt x="2424436" y="0"/>
                  </a:lnTo>
                  <a:cubicBezTo>
                    <a:pt x="2437619" y="0"/>
                    <a:pt x="2450262" y="5237"/>
                    <a:pt x="2459584" y="14559"/>
                  </a:cubicBezTo>
                  <a:cubicBezTo>
                    <a:pt x="2468906" y="23881"/>
                    <a:pt x="2474143" y="36524"/>
                    <a:pt x="2474143" y="49707"/>
                  </a:cubicBezTo>
                  <a:lnTo>
                    <a:pt x="2474143" y="2057253"/>
                  </a:lnTo>
                  <a:cubicBezTo>
                    <a:pt x="2474143" y="2070436"/>
                    <a:pt x="2468906" y="2083079"/>
                    <a:pt x="2459584" y="2092401"/>
                  </a:cubicBezTo>
                  <a:cubicBezTo>
                    <a:pt x="2450262" y="2101723"/>
                    <a:pt x="2437619" y="2106960"/>
                    <a:pt x="2424436" y="2106960"/>
                  </a:cubicBezTo>
                  <a:lnTo>
                    <a:pt x="49707" y="2106960"/>
                  </a:lnTo>
                  <a:cubicBezTo>
                    <a:pt x="36524" y="2106960"/>
                    <a:pt x="23881" y="2101723"/>
                    <a:pt x="14559" y="2092401"/>
                  </a:cubicBezTo>
                  <a:cubicBezTo>
                    <a:pt x="5237" y="2083079"/>
                    <a:pt x="0" y="2070436"/>
                    <a:pt x="0" y="2057253"/>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2" id="12"/>
            <p:cNvSpPr txBox="true"/>
            <p:nvPr/>
          </p:nvSpPr>
          <p:spPr>
            <a:xfrm>
              <a:off x="0" y="-47625"/>
              <a:ext cx="2474143" cy="2154585"/>
            </a:xfrm>
            <a:prstGeom prst="rect">
              <a:avLst/>
            </a:prstGeom>
          </p:spPr>
          <p:txBody>
            <a:bodyPr anchor="ctr" rtlCol="false" tIns="50800" lIns="50800" bIns="50800" rIns="50800"/>
            <a:lstStyle/>
            <a:p>
              <a:pPr algn="ctr">
                <a:lnSpc>
                  <a:spcPts val="3207"/>
                </a:lnSpc>
              </a:pPr>
            </a:p>
          </p:txBody>
        </p:sp>
      </p:grpSp>
      <p:sp>
        <p:nvSpPr>
          <p:cNvPr name="Freeform 13" id="13"/>
          <p:cNvSpPr/>
          <p:nvPr/>
        </p:nvSpPr>
        <p:spPr>
          <a:xfrm flipH="false" flipV="false" rot="0">
            <a:off x="9499853" y="3327867"/>
            <a:ext cx="7575524" cy="5614203"/>
          </a:xfrm>
          <a:custGeom>
            <a:avLst/>
            <a:gdLst/>
            <a:ahLst/>
            <a:cxnLst/>
            <a:rect r="r" b="b" t="t" l="l"/>
            <a:pathLst>
              <a:path h="5614203" w="7575524">
                <a:moveTo>
                  <a:pt x="0" y="0"/>
                </a:moveTo>
                <a:lnTo>
                  <a:pt x="7575524" y="0"/>
                </a:lnTo>
                <a:lnTo>
                  <a:pt x="7575524" y="5614203"/>
                </a:lnTo>
                <a:lnTo>
                  <a:pt x="0" y="5614203"/>
                </a:lnTo>
                <a:lnTo>
                  <a:pt x="0" y="0"/>
                </a:lnTo>
                <a:close/>
              </a:path>
            </a:pathLst>
          </a:custGeom>
          <a:blipFill>
            <a:blip r:embed="rId3"/>
            <a:stretch>
              <a:fillRect l="0" t="-13236" r="-11892" b="0"/>
            </a:stretch>
          </a:blipFill>
        </p:spPr>
      </p:sp>
      <p:sp>
        <p:nvSpPr>
          <p:cNvPr name="Freeform 14" id="14"/>
          <p:cNvSpPr/>
          <p:nvPr/>
        </p:nvSpPr>
        <p:spPr>
          <a:xfrm flipH="false" flipV="false" rot="0">
            <a:off x="1449023" y="4303053"/>
            <a:ext cx="6902138" cy="2753927"/>
          </a:xfrm>
          <a:custGeom>
            <a:avLst/>
            <a:gdLst/>
            <a:ahLst/>
            <a:cxnLst/>
            <a:rect r="r" b="b" t="t" l="l"/>
            <a:pathLst>
              <a:path h="2753927" w="6902138">
                <a:moveTo>
                  <a:pt x="0" y="0"/>
                </a:moveTo>
                <a:lnTo>
                  <a:pt x="6902138" y="0"/>
                </a:lnTo>
                <a:lnTo>
                  <a:pt x="6902138" y="2753927"/>
                </a:lnTo>
                <a:lnTo>
                  <a:pt x="0" y="2753927"/>
                </a:lnTo>
                <a:lnTo>
                  <a:pt x="0" y="0"/>
                </a:lnTo>
                <a:close/>
              </a:path>
            </a:pathLst>
          </a:custGeom>
          <a:blipFill>
            <a:blip r:embed="rId4"/>
            <a:stretch>
              <a:fillRect l="0" t="0" r="0" b="0"/>
            </a:stretch>
          </a:blipFill>
        </p:spPr>
      </p:sp>
      <p:sp>
        <p:nvSpPr>
          <p:cNvPr name="TextBox 15" id="15"/>
          <p:cNvSpPr txBox="true"/>
          <p:nvPr/>
        </p:nvSpPr>
        <p:spPr>
          <a:xfrm rot="0">
            <a:off x="2167475" y="7958415"/>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12:  Classification Report dari Hasil Evaluasi Model LSTM</a:t>
            </a:r>
          </a:p>
        </p:txBody>
      </p:sp>
      <p:sp>
        <p:nvSpPr>
          <p:cNvPr name="TextBox 16" id="16"/>
          <p:cNvSpPr txBox="true"/>
          <p:nvPr/>
        </p:nvSpPr>
        <p:spPr>
          <a:xfrm rot="0">
            <a:off x="10554998" y="8884920"/>
            <a:ext cx="5465235"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13:  Confusion Matrix dari Hasil Evaluasi Model LSTM</a:t>
            </a:r>
          </a:p>
        </p:txBody>
      </p:sp>
    </p:spTree>
  </p:cSld>
  <p:clrMapOvr>
    <a:masterClrMapping/>
  </p:clrMapOvr>
  <p:transition spd="fast">
    <p:wipe dir="r"/>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097221" y="700500"/>
            <a:ext cx="6643769" cy="637350"/>
          </a:xfrm>
          <a:prstGeom prst="rect">
            <a:avLst/>
          </a:prstGeom>
        </p:spPr>
        <p:txBody>
          <a:bodyPr anchor="t" rtlCol="false" tIns="0" lIns="0" bIns="0" rIns="0">
            <a:spAutoFit/>
          </a:bodyPr>
          <a:lstStyle/>
          <a:p>
            <a:pPr algn="r">
              <a:lnSpc>
                <a:spcPts val="4971"/>
              </a:lnSpc>
            </a:pPr>
            <a:r>
              <a:rPr lang="en-US" sz="4074">
                <a:solidFill>
                  <a:srgbClr val="F89B1C"/>
                </a:solidFill>
                <a:latin typeface="Roboto Condensed Bold"/>
              </a:rPr>
              <a:t>MODUL MLP &amp; LSTM MODEL</a:t>
            </a:r>
          </a:p>
        </p:txBody>
      </p:sp>
      <p:grpSp>
        <p:nvGrpSpPr>
          <p:cNvPr name="Group 4" id="4"/>
          <p:cNvGrpSpPr/>
          <p:nvPr/>
        </p:nvGrpSpPr>
        <p:grpSpPr>
          <a:xfrm rot="0">
            <a:off x="7346129" y="-1684382"/>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1512265" y="1024599"/>
            <a:ext cx="6954713" cy="2803629"/>
            <a:chOff x="0" y="0"/>
            <a:chExt cx="9272950" cy="3738171"/>
          </a:xfrm>
        </p:grpSpPr>
        <p:grpSp>
          <p:nvGrpSpPr>
            <p:cNvPr name="Group 8" id="8"/>
            <p:cNvGrpSpPr/>
            <p:nvPr/>
          </p:nvGrpSpPr>
          <p:grpSpPr>
            <a:xfrm rot="-10800000">
              <a:off x="0" y="0"/>
              <a:ext cx="9272950" cy="3738171"/>
              <a:chOff x="0" y="0"/>
              <a:chExt cx="2166203" cy="873254"/>
            </a:xfrm>
          </p:grpSpPr>
          <p:sp>
            <p:nvSpPr>
              <p:cNvPr name="Freeform 9" id="9"/>
              <p:cNvSpPr/>
              <p:nvPr/>
            </p:nvSpPr>
            <p:spPr>
              <a:xfrm flipH="false" flipV="false" rot="0">
                <a:off x="0" y="0"/>
                <a:ext cx="2166203" cy="873254"/>
              </a:xfrm>
              <a:custGeom>
                <a:avLst/>
                <a:gdLst/>
                <a:ahLst/>
                <a:cxnLst/>
                <a:rect r="r" b="b" t="t" l="l"/>
                <a:pathLst>
                  <a:path h="873254" w="2166203">
                    <a:moveTo>
                      <a:pt x="56773" y="0"/>
                    </a:moveTo>
                    <a:lnTo>
                      <a:pt x="2109430" y="0"/>
                    </a:lnTo>
                    <a:cubicBezTo>
                      <a:pt x="2124487" y="0"/>
                      <a:pt x="2138928" y="5981"/>
                      <a:pt x="2149575" y="16628"/>
                    </a:cubicBezTo>
                    <a:cubicBezTo>
                      <a:pt x="2160222" y="27275"/>
                      <a:pt x="2166203" y="41716"/>
                      <a:pt x="2166203" y="56773"/>
                    </a:cubicBezTo>
                    <a:lnTo>
                      <a:pt x="2166203" y="816481"/>
                    </a:lnTo>
                    <a:cubicBezTo>
                      <a:pt x="2166203" y="831538"/>
                      <a:pt x="2160222" y="845978"/>
                      <a:pt x="2149575" y="856625"/>
                    </a:cubicBezTo>
                    <a:cubicBezTo>
                      <a:pt x="2138928" y="867272"/>
                      <a:pt x="2124487" y="873254"/>
                      <a:pt x="2109430" y="873254"/>
                    </a:cubicBezTo>
                    <a:lnTo>
                      <a:pt x="56773" y="873254"/>
                    </a:lnTo>
                    <a:cubicBezTo>
                      <a:pt x="41716" y="873254"/>
                      <a:pt x="27275" y="867272"/>
                      <a:pt x="16628" y="856625"/>
                    </a:cubicBezTo>
                    <a:cubicBezTo>
                      <a:pt x="5981" y="845978"/>
                      <a:pt x="0" y="831538"/>
                      <a:pt x="0" y="816481"/>
                    </a:cubicBezTo>
                    <a:lnTo>
                      <a:pt x="0" y="56773"/>
                    </a:lnTo>
                    <a:cubicBezTo>
                      <a:pt x="0" y="41716"/>
                      <a:pt x="5981" y="27275"/>
                      <a:pt x="16628" y="16628"/>
                    </a:cubicBezTo>
                    <a:cubicBezTo>
                      <a:pt x="27275" y="5981"/>
                      <a:pt x="41716" y="0"/>
                      <a:pt x="56773" y="0"/>
                    </a:cubicBezTo>
                    <a:close/>
                  </a:path>
                </a:pathLst>
              </a:custGeom>
              <a:solidFill>
                <a:srgbClr val="FFFFFF"/>
              </a:solidFill>
              <a:ln w="104775" cap="rnd">
                <a:solidFill>
                  <a:srgbClr val="F89B1C"/>
                </a:solidFill>
                <a:prstDash val="solid"/>
                <a:round/>
              </a:ln>
            </p:spPr>
          </p:sp>
          <p:sp>
            <p:nvSpPr>
              <p:cNvPr name="TextBox 10" id="10"/>
              <p:cNvSpPr txBox="true"/>
              <p:nvPr/>
            </p:nvSpPr>
            <p:spPr>
              <a:xfrm>
                <a:off x="0" y="-47625"/>
                <a:ext cx="2166203" cy="920879"/>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310313" y="314222"/>
              <a:ext cx="8652324" cy="3148473"/>
            </a:xfrm>
            <a:custGeom>
              <a:avLst/>
              <a:gdLst/>
              <a:ahLst/>
              <a:cxnLst/>
              <a:rect r="r" b="b" t="t" l="l"/>
              <a:pathLst>
                <a:path h="3148473" w="8652324">
                  <a:moveTo>
                    <a:pt x="0" y="0"/>
                  </a:moveTo>
                  <a:lnTo>
                    <a:pt x="8652324" y="0"/>
                  </a:lnTo>
                  <a:lnTo>
                    <a:pt x="8652324" y="3148474"/>
                  </a:lnTo>
                  <a:lnTo>
                    <a:pt x="0" y="3148474"/>
                  </a:lnTo>
                  <a:lnTo>
                    <a:pt x="0" y="0"/>
                  </a:lnTo>
                  <a:close/>
                </a:path>
              </a:pathLst>
            </a:custGeom>
            <a:blipFill>
              <a:blip r:embed="rId3"/>
              <a:stretch>
                <a:fillRect l="0" t="0" r="-16275" b="-149220"/>
              </a:stretch>
            </a:blipFill>
          </p:spPr>
        </p:sp>
      </p:grpSp>
      <p:grpSp>
        <p:nvGrpSpPr>
          <p:cNvPr name="Group 12" id="12"/>
          <p:cNvGrpSpPr/>
          <p:nvPr/>
        </p:nvGrpSpPr>
        <p:grpSpPr>
          <a:xfrm rot="0">
            <a:off x="328359" y="1840274"/>
            <a:ext cx="1296421" cy="1111693"/>
            <a:chOff x="0" y="0"/>
            <a:chExt cx="1728562" cy="1482258"/>
          </a:xfrm>
        </p:grpSpPr>
        <p:grpSp>
          <p:nvGrpSpPr>
            <p:cNvPr name="Group 13" id="13"/>
            <p:cNvGrpSpPr/>
            <p:nvPr/>
          </p:nvGrpSpPr>
          <p:grpSpPr>
            <a:xfrm rot="0">
              <a:off x="0" y="0"/>
              <a:ext cx="1482258" cy="148225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6" id="16"/>
            <p:cNvGrpSpPr/>
            <p:nvPr/>
          </p:nvGrpSpPr>
          <p:grpSpPr>
            <a:xfrm rot="-5400000">
              <a:off x="1200768" y="494825"/>
              <a:ext cx="562981" cy="492608"/>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8" id="18"/>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9" id="19"/>
            <p:cNvGrpSpPr/>
            <p:nvPr/>
          </p:nvGrpSpPr>
          <p:grpSpPr>
            <a:xfrm rot="0">
              <a:off x="164567" y="164567"/>
              <a:ext cx="1153124" cy="11531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2" id="22"/>
            <p:cNvSpPr txBox="true"/>
            <p:nvPr/>
          </p:nvSpPr>
          <p:spPr>
            <a:xfrm rot="0">
              <a:off x="426188" y="358303"/>
              <a:ext cx="596431" cy="756127"/>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1</a:t>
              </a:r>
            </a:p>
          </p:txBody>
        </p:sp>
      </p:grpSp>
      <p:grpSp>
        <p:nvGrpSpPr>
          <p:cNvPr name="Group 23" id="23"/>
          <p:cNvGrpSpPr/>
          <p:nvPr/>
        </p:nvGrpSpPr>
        <p:grpSpPr>
          <a:xfrm rot="0">
            <a:off x="1512265" y="3935562"/>
            <a:ext cx="6925907" cy="1654203"/>
            <a:chOff x="0" y="0"/>
            <a:chExt cx="9234542" cy="2205605"/>
          </a:xfrm>
        </p:grpSpPr>
        <p:grpSp>
          <p:nvGrpSpPr>
            <p:cNvPr name="Group 24" id="24"/>
            <p:cNvGrpSpPr/>
            <p:nvPr/>
          </p:nvGrpSpPr>
          <p:grpSpPr>
            <a:xfrm rot="0">
              <a:off x="0" y="0"/>
              <a:ext cx="9234542" cy="2205605"/>
              <a:chOff x="0" y="0"/>
              <a:chExt cx="2157231" cy="515239"/>
            </a:xfrm>
          </p:grpSpPr>
          <p:sp>
            <p:nvSpPr>
              <p:cNvPr name="Freeform 25" id="25"/>
              <p:cNvSpPr/>
              <p:nvPr/>
            </p:nvSpPr>
            <p:spPr>
              <a:xfrm flipH="false" flipV="false" rot="0">
                <a:off x="0" y="0"/>
                <a:ext cx="2157231" cy="515239"/>
              </a:xfrm>
              <a:custGeom>
                <a:avLst/>
                <a:gdLst/>
                <a:ahLst/>
                <a:cxnLst/>
                <a:rect r="r" b="b" t="t" l="l"/>
                <a:pathLst>
                  <a:path h="515239" w="2157231">
                    <a:moveTo>
                      <a:pt x="57009" y="0"/>
                    </a:moveTo>
                    <a:lnTo>
                      <a:pt x="2100222" y="0"/>
                    </a:lnTo>
                    <a:cubicBezTo>
                      <a:pt x="2115342" y="0"/>
                      <a:pt x="2129842" y="6006"/>
                      <a:pt x="2140533" y="16698"/>
                    </a:cubicBezTo>
                    <a:cubicBezTo>
                      <a:pt x="2151225" y="27389"/>
                      <a:pt x="2157231" y="41889"/>
                      <a:pt x="2157231" y="57009"/>
                    </a:cubicBezTo>
                    <a:lnTo>
                      <a:pt x="2157231" y="458230"/>
                    </a:lnTo>
                    <a:cubicBezTo>
                      <a:pt x="2157231" y="489715"/>
                      <a:pt x="2131707" y="515239"/>
                      <a:pt x="2100222" y="515239"/>
                    </a:cubicBezTo>
                    <a:lnTo>
                      <a:pt x="57009" y="515239"/>
                    </a:lnTo>
                    <a:cubicBezTo>
                      <a:pt x="25524" y="515239"/>
                      <a:pt x="0" y="489715"/>
                      <a:pt x="0" y="458230"/>
                    </a:cubicBezTo>
                    <a:lnTo>
                      <a:pt x="0" y="57009"/>
                    </a:lnTo>
                    <a:cubicBezTo>
                      <a:pt x="0" y="25524"/>
                      <a:pt x="25524" y="0"/>
                      <a:pt x="57009" y="0"/>
                    </a:cubicBezTo>
                    <a:close/>
                  </a:path>
                </a:pathLst>
              </a:custGeom>
              <a:solidFill>
                <a:srgbClr val="FFFFFF"/>
              </a:solidFill>
              <a:ln w="104775" cap="rnd">
                <a:solidFill>
                  <a:srgbClr val="F89B1C"/>
                </a:solidFill>
                <a:prstDash val="solid"/>
                <a:round/>
              </a:ln>
            </p:spPr>
          </p:sp>
          <p:sp>
            <p:nvSpPr>
              <p:cNvPr name="TextBox 26" id="26"/>
              <p:cNvSpPr txBox="true"/>
              <p:nvPr/>
            </p:nvSpPr>
            <p:spPr>
              <a:xfrm>
                <a:off x="0" y="-47625"/>
                <a:ext cx="2157231" cy="562864"/>
              </a:xfrm>
              <a:prstGeom prst="rect">
                <a:avLst/>
              </a:prstGeom>
            </p:spPr>
            <p:txBody>
              <a:bodyPr anchor="ctr" rtlCol="false" tIns="50800" lIns="50800" bIns="50800" rIns="50800"/>
              <a:lstStyle/>
              <a:p>
                <a:pPr algn="ctr">
                  <a:lnSpc>
                    <a:spcPts val="3207"/>
                  </a:lnSpc>
                </a:pPr>
              </a:p>
            </p:txBody>
          </p:sp>
        </p:grpSp>
        <p:sp>
          <p:nvSpPr>
            <p:cNvPr name="Freeform 27" id="27"/>
            <p:cNvSpPr/>
            <p:nvPr/>
          </p:nvSpPr>
          <p:spPr>
            <a:xfrm flipH="false" flipV="false" rot="0">
              <a:off x="250524" y="365838"/>
              <a:ext cx="8733495" cy="1481040"/>
            </a:xfrm>
            <a:custGeom>
              <a:avLst/>
              <a:gdLst/>
              <a:ahLst/>
              <a:cxnLst/>
              <a:rect r="r" b="b" t="t" l="l"/>
              <a:pathLst>
                <a:path h="1481040" w="8733495">
                  <a:moveTo>
                    <a:pt x="0" y="0"/>
                  </a:moveTo>
                  <a:lnTo>
                    <a:pt x="8733495" y="0"/>
                  </a:lnTo>
                  <a:lnTo>
                    <a:pt x="8733495" y="1481040"/>
                  </a:lnTo>
                  <a:lnTo>
                    <a:pt x="0" y="1481040"/>
                  </a:lnTo>
                  <a:lnTo>
                    <a:pt x="0" y="0"/>
                  </a:lnTo>
                  <a:close/>
                </a:path>
              </a:pathLst>
            </a:custGeom>
            <a:blipFill>
              <a:blip r:embed="rId3"/>
              <a:stretch>
                <a:fillRect l="0" t="-225378" r="-15194" b="-204427"/>
              </a:stretch>
            </a:blipFill>
          </p:spPr>
        </p:sp>
      </p:grpSp>
      <p:grpSp>
        <p:nvGrpSpPr>
          <p:cNvPr name="Group 28" id="28"/>
          <p:cNvGrpSpPr/>
          <p:nvPr/>
        </p:nvGrpSpPr>
        <p:grpSpPr>
          <a:xfrm rot="0">
            <a:off x="1512265" y="5694540"/>
            <a:ext cx="6954713" cy="1865690"/>
            <a:chOff x="0" y="0"/>
            <a:chExt cx="9272950" cy="2487586"/>
          </a:xfrm>
        </p:grpSpPr>
        <p:grpSp>
          <p:nvGrpSpPr>
            <p:cNvPr name="Group 29" id="29"/>
            <p:cNvGrpSpPr/>
            <p:nvPr/>
          </p:nvGrpSpPr>
          <p:grpSpPr>
            <a:xfrm rot="-10800000">
              <a:off x="0" y="0"/>
              <a:ext cx="9272950" cy="2487586"/>
              <a:chOff x="0" y="0"/>
              <a:chExt cx="2166203" cy="581111"/>
            </a:xfrm>
          </p:grpSpPr>
          <p:sp>
            <p:nvSpPr>
              <p:cNvPr name="Freeform 30" id="30"/>
              <p:cNvSpPr/>
              <p:nvPr/>
            </p:nvSpPr>
            <p:spPr>
              <a:xfrm flipH="false" flipV="false" rot="0">
                <a:off x="0" y="0"/>
                <a:ext cx="2166203" cy="581111"/>
              </a:xfrm>
              <a:custGeom>
                <a:avLst/>
                <a:gdLst/>
                <a:ahLst/>
                <a:cxnLst/>
                <a:rect r="r" b="b" t="t" l="l"/>
                <a:pathLst>
                  <a:path h="581111" w="2166203">
                    <a:moveTo>
                      <a:pt x="56773" y="0"/>
                    </a:moveTo>
                    <a:lnTo>
                      <a:pt x="2109430" y="0"/>
                    </a:lnTo>
                    <a:cubicBezTo>
                      <a:pt x="2124487" y="0"/>
                      <a:pt x="2138928" y="5981"/>
                      <a:pt x="2149575" y="16628"/>
                    </a:cubicBezTo>
                    <a:cubicBezTo>
                      <a:pt x="2160222" y="27275"/>
                      <a:pt x="2166203" y="41716"/>
                      <a:pt x="2166203" y="56773"/>
                    </a:cubicBezTo>
                    <a:lnTo>
                      <a:pt x="2166203" y="524339"/>
                    </a:lnTo>
                    <a:cubicBezTo>
                      <a:pt x="2166203" y="539396"/>
                      <a:pt x="2160222" y="553836"/>
                      <a:pt x="2149575" y="564483"/>
                    </a:cubicBezTo>
                    <a:cubicBezTo>
                      <a:pt x="2138928" y="575130"/>
                      <a:pt x="2124487" y="581111"/>
                      <a:pt x="2109430" y="581111"/>
                    </a:cubicBezTo>
                    <a:lnTo>
                      <a:pt x="56773" y="581111"/>
                    </a:lnTo>
                    <a:cubicBezTo>
                      <a:pt x="41716" y="581111"/>
                      <a:pt x="27275" y="575130"/>
                      <a:pt x="16628" y="564483"/>
                    </a:cubicBezTo>
                    <a:cubicBezTo>
                      <a:pt x="5981" y="553836"/>
                      <a:pt x="0" y="539396"/>
                      <a:pt x="0" y="524339"/>
                    </a:cubicBezTo>
                    <a:lnTo>
                      <a:pt x="0" y="56773"/>
                    </a:lnTo>
                    <a:cubicBezTo>
                      <a:pt x="0" y="41716"/>
                      <a:pt x="5981" y="27275"/>
                      <a:pt x="16628" y="16628"/>
                    </a:cubicBezTo>
                    <a:cubicBezTo>
                      <a:pt x="27275" y="5981"/>
                      <a:pt x="41716" y="0"/>
                      <a:pt x="56773" y="0"/>
                    </a:cubicBezTo>
                    <a:close/>
                  </a:path>
                </a:pathLst>
              </a:custGeom>
              <a:solidFill>
                <a:srgbClr val="FFFFFF"/>
              </a:solidFill>
              <a:ln w="104775" cap="rnd">
                <a:solidFill>
                  <a:srgbClr val="F89B1C"/>
                </a:solidFill>
                <a:prstDash val="solid"/>
                <a:round/>
              </a:ln>
            </p:spPr>
          </p:sp>
          <p:sp>
            <p:nvSpPr>
              <p:cNvPr name="TextBox 31" id="31"/>
              <p:cNvSpPr txBox="true"/>
              <p:nvPr/>
            </p:nvSpPr>
            <p:spPr>
              <a:xfrm>
                <a:off x="0" y="-47625"/>
                <a:ext cx="2166203" cy="628736"/>
              </a:xfrm>
              <a:prstGeom prst="rect">
                <a:avLst/>
              </a:prstGeom>
            </p:spPr>
            <p:txBody>
              <a:bodyPr anchor="ctr" rtlCol="false" tIns="50800" lIns="50800" bIns="50800" rIns="50800"/>
              <a:lstStyle/>
              <a:p>
                <a:pPr algn="ctr">
                  <a:lnSpc>
                    <a:spcPts val="3207"/>
                  </a:lnSpc>
                </a:pPr>
              </a:p>
            </p:txBody>
          </p:sp>
        </p:grpSp>
        <p:sp>
          <p:nvSpPr>
            <p:cNvPr name="Freeform 32" id="32"/>
            <p:cNvSpPr/>
            <p:nvPr/>
          </p:nvSpPr>
          <p:spPr>
            <a:xfrm flipH="false" flipV="false" rot="0">
              <a:off x="321057" y="262718"/>
              <a:ext cx="8571730" cy="1908060"/>
            </a:xfrm>
            <a:custGeom>
              <a:avLst/>
              <a:gdLst/>
              <a:ahLst/>
              <a:cxnLst/>
              <a:rect r="r" b="b" t="t" l="l"/>
              <a:pathLst>
                <a:path h="1908060" w="8571730">
                  <a:moveTo>
                    <a:pt x="0" y="0"/>
                  </a:moveTo>
                  <a:lnTo>
                    <a:pt x="8571730" y="0"/>
                  </a:lnTo>
                  <a:lnTo>
                    <a:pt x="8571730" y="1908060"/>
                  </a:lnTo>
                  <a:lnTo>
                    <a:pt x="0" y="1908060"/>
                  </a:lnTo>
                  <a:lnTo>
                    <a:pt x="0" y="0"/>
                  </a:lnTo>
                  <a:close/>
                </a:path>
              </a:pathLst>
            </a:custGeom>
            <a:blipFill>
              <a:blip r:embed="rId3"/>
              <a:stretch>
                <a:fillRect l="0" t="-257185" r="-21432" b="-68289"/>
              </a:stretch>
            </a:blipFill>
          </p:spPr>
        </p:sp>
      </p:grpSp>
      <p:grpSp>
        <p:nvGrpSpPr>
          <p:cNvPr name="Group 33" id="33"/>
          <p:cNvGrpSpPr/>
          <p:nvPr/>
        </p:nvGrpSpPr>
        <p:grpSpPr>
          <a:xfrm rot="0">
            <a:off x="328359" y="6050177"/>
            <a:ext cx="1296421" cy="1111693"/>
            <a:chOff x="0" y="0"/>
            <a:chExt cx="1728562" cy="1482258"/>
          </a:xfrm>
        </p:grpSpPr>
        <p:grpSp>
          <p:nvGrpSpPr>
            <p:cNvPr name="Group 34" id="34"/>
            <p:cNvGrpSpPr/>
            <p:nvPr/>
          </p:nvGrpSpPr>
          <p:grpSpPr>
            <a:xfrm rot="0">
              <a:off x="0" y="0"/>
              <a:ext cx="1482258" cy="1482258"/>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7" id="37"/>
            <p:cNvGrpSpPr/>
            <p:nvPr/>
          </p:nvGrpSpPr>
          <p:grpSpPr>
            <a:xfrm rot="-5400000">
              <a:off x="1200768" y="494825"/>
              <a:ext cx="562981" cy="492608"/>
              <a:chOff x="0" y="0"/>
              <a:chExt cx="812800" cy="711200"/>
            </a:xfrm>
          </p:grpSpPr>
          <p:sp>
            <p:nvSpPr>
              <p:cNvPr name="Freeform 38" id="3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39" id="39"/>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40" id="40"/>
            <p:cNvGrpSpPr/>
            <p:nvPr/>
          </p:nvGrpSpPr>
          <p:grpSpPr>
            <a:xfrm rot="0">
              <a:off x="164567" y="164567"/>
              <a:ext cx="1153124" cy="1153124"/>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43" id="43"/>
            <p:cNvSpPr txBox="true"/>
            <p:nvPr/>
          </p:nvSpPr>
          <p:spPr>
            <a:xfrm rot="0">
              <a:off x="426188" y="358303"/>
              <a:ext cx="596431" cy="756127"/>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3</a:t>
              </a:r>
            </a:p>
          </p:txBody>
        </p:sp>
      </p:grpSp>
      <p:grpSp>
        <p:nvGrpSpPr>
          <p:cNvPr name="Group 44" id="44"/>
          <p:cNvGrpSpPr/>
          <p:nvPr/>
        </p:nvGrpSpPr>
        <p:grpSpPr>
          <a:xfrm rot="0">
            <a:off x="1512265" y="7741205"/>
            <a:ext cx="7032912" cy="982357"/>
            <a:chOff x="0" y="0"/>
            <a:chExt cx="9377215" cy="1309809"/>
          </a:xfrm>
        </p:grpSpPr>
        <p:grpSp>
          <p:nvGrpSpPr>
            <p:cNvPr name="Group 45" id="45"/>
            <p:cNvGrpSpPr/>
            <p:nvPr/>
          </p:nvGrpSpPr>
          <p:grpSpPr>
            <a:xfrm rot="-10800000">
              <a:off x="0" y="0"/>
              <a:ext cx="9377215" cy="1309809"/>
              <a:chOff x="0" y="0"/>
              <a:chExt cx="2190560" cy="305977"/>
            </a:xfrm>
          </p:grpSpPr>
          <p:sp>
            <p:nvSpPr>
              <p:cNvPr name="Freeform 46" id="46"/>
              <p:cNvSpPr/>
              <p:nvPr/>
            </p:nvSpPr>
            <p:spPr>
              <a:xfrm flipH="false" flipV="false" rot="0">
                <a:off x="0" y="0"/>
                <a:ext cx="2190560" cy="305977"/>
              </a:xfrm>
              <a:custGeom>
                <a:avLst/>
                <a:gdLst/>
                <a:ahLst/>
                <a:cxnLst/>
                <a:rect r="r" b="b" t="t" l="l"/>
                <a:pathLst>
                  <a:path h="305977" w="2190560">
                    <a:moveTo>
                      <a:pt x="56141" y="0"/>
                    </a:moveTo>
                    <a:lnTo>
                      <a:pt x="2134418" y="0"/>
                    </a:lnTo>
                    <a:cubicBezTo>
                      <a:pt x="2149308" y="0"/>
                      <a:pt x="2163588" y="5915"/>
                      <a:pt x="2174117" y="16443"/>
                    </a:cubicBezTo>
                    <a:cubicBezTo>
                      <a:pt x="2184645" y="26972"/>
                      <a:pt x="2190560" y="41252"/>
                      <a:pt x="2190560" y="56141"/>
                    </a:cubicBezTo>
                    <a:lnTo>
                      <a:pt x="2190560" y="249836"/>
                    </a:lnTo>
                    <a:cubicBezTo>
                      <a:pt x="2190560" y="264725"/>
                      <a:pt x="2184645" y="279005"/>
                      <a:pt x="2174117" y="289534"/>
                    </a:cubicBezTo>
                    <a:cubicBezTo>
                      <a:pt x="2163588" y="300062"/>
                      <a:pt x="2149308" y="305977"/>
                      <a:pt x="2134418" y="305977"/>
                    </a:cubicBezTo>
                    <a:lnTo>
                      <a:pt x="56141" y="305977"/>
                    </a:lnTo>
                    <a:cubicBezTo>
                      <a:pt x="41252" y="305977"/>
                      <a:pt x="26972" y="300062"/>
                      <a:pt x="16443" y="289534"/>
                    </a:cubicBezTo>
                    <a:cubicBezTo>
                      <a:pt x="5915" y="279005"/>
                      <a:pt x="0" y="264725"/>
                      <a:pt x="0" y="249836"/>
                    </a:cubicBezTo>
                    <a:lnTo>
                      <a:pt x="0" y="56141"/>
                    </a:lnTo>
                    <a:cubicBezTo>
                      <a:pt x="0" y="41252"/>
                      <a:pt x="5915" y="26972"/>
                      <a:pt x="16443" y="16443"/>
                    </a:cubicBezTo>
                    <a:cubicBezTo>
                      <a:pt x="26972" y="5915"/>
                      <a:pt x="41252" y="0"/>
                      <a:pt x="56141" y="0"/>
                    </a:cubicBezTo>
                    <a:close/>
                  </a:path>
                </a:pathLst>
              </a:custGeom>
              <a:solidFill>
                <a:srgbClr val="FFFFFF"/>
              </a:solidFill>
              <a:ln w="104775" cap="rnd">
                <a:solidFill>
                  <a:srgbClr val="F89B1C"/>
                </a:solidFill>
                <a:prstDash val="solid"/>
                <a:round/>
              </a:ln>
            </p:spPr>
          </p:sp>
          <p:sp>
            <p:nvSpPr>
              <p:cNvPr name="TextBox 47" id="47"/>
              <p:cNvSpPr txBox="true"/>
              <p:nvPr/>
            </p:nvSpPr>
            <p:spPr>
              <a:xfrm>
                <a:off x="0" y="-47625"/>
                <a:ext cx="2190560" cy="353602"/>
              </a:xfrm>
              <a:prstGeom prst="rect">
                <a:avLst/>
              </a:prstGeom>
            </p:spPr>
            <p:txBody>
              <a:bodyPr anchor="ctr" rtlCol="false" tIns="50800" lIns="50800" bIns="50800" rIns="50800"/>
              <a:lstStyle/>
              <a:p>
                <a:pPr algn="ctr">
                  <a:lnSpc>
                    <a:spcPts val="3207"/>
                  </a:lnSpc>
                </a:pPr>
              </a:p>
            </p:txBody>
          </p:sp>
        </p:grpSp>
        <p:sp>
          <p:nvSpPr>
            <p:cNvPr name="Freeform 48" id="48"/>
            <p:cNvSpPr/>
            <p:nvPr/>
          </p:nvSpPr>
          <p:spPr>
            <a:xfrm flipH="false" flipV="false" rot="0">
              <a:off x="366450" y="251993"/>
              <a:ext cx="8644316" cy="805823"/>
            </a:xfrm>
            <a:custGeom>
              <a:avLst/>
              <a:gdLst/>
              <a:ahLst/>
              <a:cxnLst/>
              <a:rect r="r" b="b" t="t" l="l"/>
              <a:pathLst>
                <a:path h="805823" w="8644316">
                  <a:moveTo>
                    <a:pt x="0" y="0"/>
                  </a:moveTo>
                  <a:lnTo>
                    <a:pt x="8644316" y="0"/>
                  </a:lnTo>
                  <a:lnTo>
                    <a:pt x="8644316" y="805823"/>
                  </a:lnTo>
                  <a:lnTo>
                    <a:pt x="0" y="805823"/>
                  </a:lnTo>
                  <a:lnTo>
                    <a:pt x="0" y="0"/>
                  </a:lnTo>
                  <a:close/>
                </a:path>
              </a:pathLst>
            </a:custGeom>
            <a:blipFill>
              <a:blip r:embed="rId3"/>
              <a:stretch>
                <a:fillRect l="0" t="-929916" r="-33651" b="-88301"/>
              </a:stretch>
            </a:blipFill>
          </p:spPr>
        </p:sp>
      </p:grpSp>
      <p:grpSp>
        <p:nvGrpSpPr>
          <p:cNvPr name="Group 49" id="49"/>
          <p:cNvGrpSpPr/>
          <p:nvPr/>
        </p:nvGrpSpPr>
        <p:grpSpPr>
          <a:xfrm rot="0">
            <a:off x="1512265" y="9045917"/>
            <a:ext cx="7770631" cy="814906"/>
            <a:chOff x="0" y="0"/>
            <a:chExt cx="10360842" cy="1086541"/>
          </a:xfrm>
        </p:grpSpPr>
        <p:grpSp>
          <p:nvGrpSpPr>
            <p:cNvPr name="Group 50" id="50"/>
            <p:cNvGrpSpPr/>
            <p:nvPr/>
          </p:nvGrpSpPr>
          <p:grpSpPr>
            <a:xfrm rot="-10800000">
              <a:off x="0" y="0"/>
              <a:ext cx="10360842" cy="1086541"/>
              <a:chOff x="0" y="0"/>
              <a:chExt cx="2631086" cy="275922"/>
            </a:xfrm>
          </p:grpSpPr>
          <p:sp>
            <p:nvSpPr>
              <p:cNvPr name="Freeform 51" id="51"/>
              <p:cNvSpPr/>
              <p:nvPr/>
            </p:nvSpPr>
            <p:spPr>
              <a:xfrm flipH="false" flipV="false" rot="0">
                <a:off x="0" y="0"/>
                <a:ext cx="2631086" cy="275922"/>
              </a:xfrm>
              <a:custGeom>
                <a:avLst/>
                <a:gdLst/>
                <a:ahLst/>
                <a:cxnLst/>
                <a:rect r="r" b="b" t="t" l="l"/>
                <a:pathLst>
                  <a:path h="275922" w="2631086">
                    <a:moveTo>
                      <a:pt x="46742" y="0"/>
                    </a:moveTo>
                    <a:lnTo>
                      <a:pt x="2584344" y="0"/>
                    </a:lnTo>
                    <a:cubicBezTo>
                      <a:pt x="2596741" y="0"/>
                      <a:pt x="2608630" y="4925"/>
                      <a:pt x="2617395" y="13690"/>
                    </a:cubicBezTo>
                    <a:cubicBezTo>
                      <a:pt x="2626161" y="22456"/>
                      <a:pt x="2631086" y="34345"/>
                      <a:pt x="2631086" y="46742"/>
                    </a:cubicBezTo>
                    <a:lnTo>
                      <a:pt x="2631086" y="229180"/>
                    </a:lnTo>
                    <a:cubicBezTo>
                      <a:pt x="2631086" y="241577"/>
                      <a:pt x="2626161" y="253466"/>
                      <a:pt x="2617395" y="262231"/>
                    </a:cubicBezTo>
                    <a:cubicBezTo>
                      <a:pt x="2608630" y="270997"/>
                      <a:pt x="2596741" y="275922"/>
                      <a:pt x="2584344" y="275922"/>
                    </a:cubicBezTo>
                    <a:lnTo>
                      <a:pt x="46742" y="275922"/>
                    </a:lnTo>
                    <a:cubicBezTo>
                      <a:pt x="34345" y="275922"/>
                      <a:pt x="22456" y="270997"/>
                      <a:pt x="13690" y="262231"/>
                    </a:cubicBezTo>
                    <a:cubicBezTo>
                      <a:pt x="4925" y="253466"/>
                      <a:pt x="0" y="241577"/>
                      <a:pt x="0" y="229180"/>
                    </a:cubicBezTo>
                    <a:lnTo>
                      <a:pt x="0" y="46742"/>
                    </a:lnTo>
                    <a:cubicBezTo>
                      <a:pt x="0" y="34345"/>
                      <a:pt x="4925" y="22456"/>
                      <a:pt x="13690" y="13690"/>
                    </a:cubicBezTo>
                    <a:cubicBezTo>
                      <a:pt x="22456" y="4925"/>
                      <a:pt x="34345" y="0"/>
                      <a:pt x="46742" y="0"/>
                    </a:cubicBezTo>
                    <a:close/>
                  </a:path>
                </a:pathLst>
              </a:custGeom>
              <a:solidFill>
                <a:srgbClr val="FFFFFF"/>
              </a:solidFill>
              <a:ln w="104775" cap="rnd">
                <a:solidFill>
                  <a:srgbClr val="F89B1C"/>
                </a:solidFill>
                <a:prstDash val="solid"/>
                <a:round/>
              </a:ln>
            </p:spPr>
          </p:sp>
          <p:sp>
            <p:nvSpPr>
              <p:cNvPr name="TextBox 52" id="52"/>
              <p:cNvSpPr txBox="true"/>
              <p:nvPr/>
            </p:nvSpPr>
            <p:spPr>
              <a:xfrm>
                <a:off x="0" y="-47625"/>
                <a:ext cx="2631086" cy="323547"/>
              </a:xfrm>
              <a:prstGeom prst="rect">
                <a:avLst/>
              </a:prstGeom>
            </p:spPr>
            <p:txBody>
              <a:bodyPr anchor="ctr" rtlCol="false" tIns="50800" lIns="50800" bIns="50800" rIns="50800"/>
              <a:lstStyle/>
              <a:p>
                <a:pPr algn="ctr">
                  <a:lnSpc>
                    <a:spcPts val="3207"/>
                  </a:lnSpc>
                </a:pPr>
              </a:p>
            </p:txBody>
          </p:sp>
        </p:grpSp>
        <p:sp>
          <p:nvSpPr>
            <p:cNvPr name="Freeform 53" id="53"/>
            <p:cNvSpPr/>
            <p:nvPr/>
          </p:nvSpPr>
          <p:spPr>
            <a:xfrm flipH="false" flipV="false" rot="0">
              <a:off x="336544" y="266370"/>
              <a:ext cx="9687754" cy="553800"/>
            </a:xfrm>
            <a:custGeom>
              <a:avLst/>
              <a:gdLst/>
              <a:ahLst/>
              <a:cxnLst/>
              <a:rect r="r" b="b" t="t" l="l"/>
              <a:pathLst>
                <a:path h="553800" w="9687754">
                  <a:moveTo>
                    <a:pt x="0" y="0"/>
                  </a:moveTo>
                  <a:lnTo>
                    <a:pt x="9687754" y="0"/>
                  </a:lnTo>
                  <a:lnTo>
                    <a:pt x="9687754" y="553801"/>
                  </a:lnTo>
                  <a:lnTo>
                    <a:pt x="0" y="553801"/>
                  </a:lnTo>
                  <a:lnTo>
                    <a:pt x="0" y="0"/>
                  </a:lnTo>
                  <a:close/>
                </a:path>
              </a:pathLst>
            </a:custGeom>
            <a:blipFill>
              <a:blip r:embed="rId3"/>
              <a:stretch>
                <a:fillRect l="0" t="-1262231" r="0" b="-2142"/>
              </a:stretch>
            </a:blipFill>
          </p:spPr>
        </p:sp>
      </p:grpSp>
      <p:grpSp>
        <p:nvGrpSpPr>
          <p:cNvPr name="Group 54" id="54"/>
          <p:cNvGrpSpPr/>
          <p:nvPr/>
        </p:nvGrpSpPr>
        <p:grpSpPr>
          <a:xfrm rot="0">
            <a:off x="328359" y="4206817"/>
            <a:ext cx="1296421" cy="1111693"/>
            <a:chOff x="0" y="0"/>
            <a:chExt cx="1728562" cy="1482258"/>
          </a:xfrm>
        </p:grpSpPr>
        <p:grpSp>
          <p:nvGrpSpPr>
            <p:cNvPr name="Group 55" id="55"/>
            <p:cNvGrpSpPr/>
            <p:nvPr/>
          </p:nvGrpSpPr>
          <p:grpSpPr>
            <a:xfrm rot="0">
              <a:off x="0" y="0"/>
              <a:ext cx="1482258" cy="1482258"/>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57" id="5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58" id="58"/>
            <p:cNvGrpSpPr/>
            <p:nvPr/>
          </p:nvGrpSpPr>
          <p:grpSpPr>
            <a:xfrm rot="-5400000">
              <a:off x="1200768" y="494825"/>
              <a:ext cx="562981" cy="492608"/>
              <a:chOff x="0" y="0"/>
              <a:chExt cx="812800" cy="711200"/>
            </a:xfrm>
          </p:grpSpPr>
          <p:sp>
            <p:nvSpPr>
              <p:cNvPr name="Freeform 59" id="5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60" id="6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61" id="61"/>
            <p:cNvGrpSpPr/>
            <p:nvPr/>
          </p:nvGrpSpPr>
          <p:grpSpPr>
            <a:xfrm rot="0">
              <a:off x="164567" y="164567"/>
              <a:ext cx="1153124" cy="1153124"/>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3" id="6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4" id="64"/>
            <p:cNvSpPr txBox="true"/>
            <p:nvPr/>
          </p:nvSpPr>
          <p:spPr>
            <a:xfrm rot="0">
              <a:off x="426188" y="358303"/>
              <a:ext cx="596431" cy="756127"/>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2</a:t>
              </a:r>
            </a:p>
          </p:txBody>
        </p:sp>
      </p:grpSp>
      <p:grpSp>
        <p:nvGrpSpPr>
          <p:cNvPr name="Group 65" id="65"/>
          <p:cNvGrpSpPr/>
          <p:nvPr/>
        </p:nvGrpSpPr>
        <p:grpSpPr>
          <a:xfrm rot="0">
            <a:off x="9383910" y="1889025"/>
            <a:ext cx="7357080" cy="2875164"/>
            <a:chOff x="0" y="0"/>
            <a:chExt cx="2291530" cy="895535"/>
          </a:xfrm>
        </p:grpSpPr>
        <p:sp>
          <p:nvSpPr>
            <p:cNvPr name="Freeform 66" id="66"/>
            <p:cNvSpPr/>
            <p:nvPr/>
          </p:nvSpPr>
          <p:spPr>
            <a:xfrm flipH="false" flipV="false" rot="0">
              <a:off x="0" y="0"/>
              <a:ext cx="2291530" cy="895535"/>
            </a:xfrm>
            <a:custGeom>
              <a:avLst/>
              <a:gdLst/>
              <a:ahLst/>
              <a:cxnLst/>
              <a:rect r="r" b="b" t="t" l="l"/>
              <a:pathLst>
                <a:path h="895535" w="2291530">
                  <a:moveTo>
                    <a:pt x="53668" y="0"/>
                  </a:moveTo>
                  <a:lnTo>
                    <a:pt x="2237862" y="0"/>
                  </a:lnTo>
                  <a:cubicBezTo>
                    <a:pt x="2252095" y="0"/>
                    <a:pt x="2265746" y="5654"/>
                    <a:pt x="2275811" y="15719"/>
                  </a:cubicBezTo>
                  <a:cubicBezTo>
                    <a:pt x="2285875" y="25784"/>
                    <a:pt x="2291530" y="39434"/>
                    <a:pt x="2291530" y="53668"/>
                  </a:cubicBezTo>
                  <a:lnTo>
                    <a:pt x="2291530" y="841867"/>
                  </a:lnTo>
                  <a:cubicBezTo>
                    <a:pt x="2291530" y="856101"/>
                    <a:pt x="2285875" y="869751"/>
                    <a:pt x="2275811" y="879816"/>
                  </a:cubicBezTo>
                  <a:cubicBezTo>
                    <a:pt x="2265746" y="889881"/>
                    <a:pt x="2252095" y="895535"/>
                    <a:pt x="2237862" y="895535"/>
                  </a:cubicBezTo>
                  <a:lnTo>
                    <a:pt x="53668" y="895535"/>
                  </a:lnTo>
                  <a:cubicBezTo>
                    <a:pt x="39434" y="895535"/>
                    <a:pt x="25784" y="889881"/>
                    <a:pt x="15719" y="879816"/>
                  </a:cubicBezTo>
                  <a:cubicBezTo>
                    <a:pt x="5654" y="869751"/>
                    <a:pt x="0" y="856101"/>
                    <a:pt x="0" y="841867"/>
                  </a:cubicBezTo>
                  <a:lnTo>
                    <a:pt x="0" y="53668"/>
                  </a:lnTo>
                  <a:cubicBezTo>
                    <a:pt x="0" y="39434"/>
                    <a:pt x="5654" y="25784"/>
                    <a:pt x="15719" y="15719"/>
                  </a:cubicBezTo>
                  <a:cubicBezTo>
                    <a:pt x="25784" y="5654"/>
                    <a:pt x="39434" y="0"/>
                    <a:pt x="53668" y="0"/>
                  </a:cubicBezTo>
                  <a:close/>
                </a:path>
              </a:pathLst>
            </a:custGeom>
            <a:solidFill>
              <a:srgbClr val="FFFFFF"/>
            </a:solidFill>
            <a:ln w="104775" cap="rnd">
              <a:solidFill>
                <a:srgbClr val="F89B1C"/>
              </a:solidFill>
              <a:prstDash val="solid"/>
              <a:round/>
            </a:ln>
          </p:spPr>
        </p:sp>
        <p:sp>
          <p:nvSpPr>
            <p:cNvPr name="TextBox 67" id="67"/>
            <p:cNvSpPr txBox="true"/>
            <p:nvPr/>
          </p:nvSpPr>
          <p:spPr>
            <a:xfrm>
              <a:off x="0" y="-47625"/>
              <a:ext cx="2291530" cy="943160"/>
            </a:xfrm>
            <a:prstGeom prst="rect">
              <a:avLst/>
            </a:prstGeom>
          </p:spPr>
          <p:txBody>
            <a:bodyPr anchor="ctr" rtlCol="false" tIns="50800" lIns="50800" bIns="50800" rIns="50800"/>
            <a:lstStyle/>
            <a:p>
              <a:pPr algn="ctr">
                <a:lnSpc>
                  <a:spcPts val="3207"/>
                </a:lnSpc>
              </a:pPr>
            </a:p>
          </p:txBody>
        </p:sp>
      </p:grpSp>
      <p:sp>
        <p:nvSpPr>
          <p:cNvPr name="Freeform 68" id="68"/>
          <p:cNvSpPr/>
          <p:nvPr/>
        </p:nvSpPr>
        <p:spPr>
          <a:xfrm flipH="false" flipV="false" rot="0">
            <a:off x="9783466" y="2154599"/>
            <a:ext cx="6486512" cy="2344014"/>
          </a:xfrm>
          <a:custGeom>
            <a:avLst/>
            <a:gdLst/>
            <a:ahLst/>
            <a:cxnLst/>
            <a:rect r="r" b="b" t="t" l="l"/>
            <a:pathLst>
              <a:path h="2344014" w="6486512">
                <a:moveTo>
                  <a:pt x="0" y="0"/>
                </a:moveTo>
                <a:lnTo>
                  <a:pt x="6486512" y="0"/>
                </a:lnTo>
                <a:lnTo>
                  <a:pt x="6486512" y="2344014"/>
                </a:lnTo>
                <a:lnTo>
                  <a:pt x="0" y="2344014"/>
                </a:lnTo>
                <a:lnTo>
                  <a:pt x="0" y="0"/>
                </a:lnTo>
                <a:close/>
              </a:path>
            </a:pathLst>
          </a:custGeom>
          <a:blipFill>
            <a:blip r:embed="rId4"/>
            <a:stretch>
              <a:fillRect l="0" t="0" r="0" b="-184106"/>
            </a:stretch>
          </a:blipFill>
        </p:spPr>
      </p:sp>
      <p:grpSp>
        <p:nvGrpSpPr>
          <p:cNvPr name="Group 69" id="69"/>
          <p:cNvGrpSpPr/>
          <p:nvPr/>
        </p:nvGrpSpPr>
        <p:grpSpPr>
          <a:xfrm rot="-10800000">
            <a:off x="9513868" y="5173763"/>
            <a:ext cx="7357080" cy="4670913"/>
            <a:chOff x="0" y="0"/>
            <a:chExt cx="2291530" cy="1454862"/>
          </a:xfrm>
        </p:grpSpPr>
        <p:sp>
          <p:nvSpPr>
            <p:cNvPr name="Freeform 70" id="70"/>
            <p:cNvSpPr/>
            <p:nvPr/>
          </p:nvSpPr>
          <p:spPr>
            <a:xfrm flipH="false" flipV="false" rot="0">
              <a:off x="0" y="0"/>
              <a:ext cx="2291530" cy="1454862"/>
            </a:xfrm>
            <a:custGeom>
              <a:avLst/>
              <a:gdLst/>
              <a:ahLst/>
              <a:cxnLst/>
              <a:rect r="r" b="b" t="t" l="l"/>
              <a:pathLst>
                <a:path h="1454862" w="2291530">
                  <a:moveTo>
                    <a:pt x="53668" y="0"/>
                  </a:moveTo>
                  <a:lnTo>
                    <a:pt x="2237862" y="0"/>
                  </a:lnTo>
                  <a:cubicBezTo>
                    <a:pt x="2252095" y="0"/>
                    <a:pt x="2265746" y="5654"/>
                    <a:pt x="2275811" y="15719"/>
                  </a:cubicBezTo>
                  <a:cubicBezTo>
                    <a:pt x="2285875" y="25784"/>
                    <a:pt x="2291530" y="39434"/>
                    <a:pt x="2291530" y="53668"/>
                  </a:cubicBezTo>
                  <a:lnTo>
                    <a:pt x="2291530" y="1401194"/>
                  </a:lnTo>
                  <a:cubicBezTo>
                    <a:pt x="2291530" y="1415428"/>
                    <a:pt x="2285875" y="1429078"/>
                    <a:pt x="2275811" y="1439143"/>
                  </a:cubicBezTo>
                  <a:cubicBezTo>
                    <a:pt x="2265746" y="1449207"/>
                    <a:pt x="2252095" y="1454862"/>
                    <a:pt x="2237862" y="1454862"/>
                  </a:cubicBezTo>
                  <a:lnTo>
                    <a:pt x="53668" y="1454862"/>
                  </a:lnTo>
                  <a:cubicBezTo>
                    <a:pt x="39434" y="1454862"/>
                    <a:pt x="25784" y="1449207"/>
                    <a:pt x="15719" y="1439143"/>
                  </a:cubicBezTo>
                  <a:cubicBezTo>
                    <a:pt x="5654" y="1429078"/>
                    <a:pt x="0" y="1415428"/>
                    <a:pt x="0" y="1401194"/>
                  </a:cubicBezTo>
                  <a:lnTo>
                    <a:pt x="0" y="53668"/>
                  </a:lnTo>
                  <a:cubicBezTo>
                    <a:pt x="0" y="39434"/>
                    <a:pt x="5654" y="25784"/>
                    <a:pt x="15719" y="15719"/>
                  </a:cubicBezTo>
                  <a:cubicBezTo>
                    <a:pt x="25784" y="5654"/>
                    <a:pt x="39434" y="0"/>
                    <a:pt x="53668" y="0"/>
                  </a:cubicBezTo>
                  <a:close/>
                </a:path>
              </a:pathLst>
            </a:custGeom>
            <a:solidFill>
              <a:srgbClr val="FFFFFF"/>
            </a:solidFill>
            <a:ln w="104775" cap="rnd">
              <a:solidFill>
                <a:srgbClr val="F89B1C"/>
              </a:solidFill>
              <a:prstDash val="solid"/>
              <a:round/>
            </a:ln>
          </p:spPr>
        </p:sp>
        <p:sp>
          <p:nvSpPr>
            <p:cNvPr name="TextBox 71" id="71"/>
            <p:cNvSpPr txBox="true"/>
            <p:nvPr/>
          </p:nvSpPr>
          <p:spPr>
            <a:xfrm>
              <a:off x="0" y="-47625"/>
              <a:ext cx="2291530" cy="1502487"/>
            </a:xfrm>
            <a:prstGeom prst="rect">
              <a:avLst/>
            </a:prstGeom>
          </p:spPr>
          <p:txBody>
            <a:bodyPr anchor="ctr" rtlCol="false" tIns="50800" lIns="50800" bIns="50800" rIns="50800"/>
            <a:lstStyle/>
            <a:p>
              <a:pPr algn="ctr">
                <a:lnSpc>
                  <a:spcPts val="3207"/>
                </a:lnSpc>
              </a:pPr>
            </a:p>
          </p:txBody>
        </p:sp>
      </p:grpSp>
      <p:sp>
        <p:nvSpPr>
          <p:cNvPr name="Freeform 72" id="72"/>
          <p:cNvSpPr/>
          <p:nvPr/>
        </p:nvSpPr>
        <p:spPr>
          <a:xfrm flipH="false" flipV="false" rot="0">
            <a:off x="9949152" y="5350453"/>
            <a:ext cx="6486512" cy="4317532"/>
          </a:xfrm>
          <a:custGeom>
            <a:avLst/>
            <a:gdLst/>
            <a:ahLst/>
            <a:cxnLst/>
            <a:rect r="r" b="b" t="t" l="l"/>
            <a:pathLst>
              <a:path h="4317532" w="6486512">
                <a:moveTo>
                  <a:pt x="0" y="0"/>
                </a:moveTo>
                <a:lnTo>
                  <a:pt x="6486512" y="0"/>
                </a:lnTo>
                <a:lnTo>
                  <a:pt x="6486512" y="4317532"/>
                </a:lnTo>
                <a:lnTo>
                  <a:pt x="0" y="4317532"/>
                </a:lnTo>
                <a:lnTo>
                  <a:pt x="0" y="0"/>
                </a:lnTo>
                <a:close/>
              </a:path>
            </a:pathLst>
          </a:custGeom>
          <a:blipFill>
            <a:blip r:embed="rId4"/>
            <a:stretch>
              <a:fillRect l="-15" t="-54290" r="-15" b="0"/>
            </a:stretch>
          </a:blipFill>
        </p:spPr>
      </p:sp>
      <p:grpSp>
        <p:nvGrpSpPr>
          <p:cNvPr name="Group 73" id="73"/>
          <p:cNvGrpSpPr/>
          <p:nvPr/>
        </p:nvGrpSpPr>
        <p:grpSpPr>
          <a:xfrm rot="0">
            <a:off x="311093" y="8897523"/>
            <a:ext cx="1296421" cy="1111693"/>
            <a:chOff x="0" y="0"/>
            <a:chExt cx="1728562" cy="1482258"/>
          </a:xfrm>
        </p:grpSpPr>
        <p:grpSp>
          <p:nvGrpSpPr>
            <p:cNvPr name="Group 74" id="74"/>
            <p:cNvGrpSpPr/>
            <p:nvPr/>
          </p:nvGrpSpPr>
          <p:grpSpPr>
            <a:xfrm rot="0">
              <a:off x="0" y="0"/>
              <a:ext cx="1482258" cy="1482258"/>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76" id="7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7" id="77"/>
            <p:cNvGrpSpPr/>
            <p:nvPr/>
          </p:nvGrpSpPr>
          <p:grpSpPr>
            <a:xfrm rot="-5400000">
              <a:off x="1200768" y="494825"/>
              <a:ext cx="562981" cy="492608"/>
              <a:chOff x="0" y="0"/>
              <a:chExt cx="812800" cy="711200"/>
            </a:xfrm>
          </p:grpSpPr>
          <p:sp>
            <p:nvSpPr>
              <p:cNvPr name="Freeform 78" id="7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79" id="79"/>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80" id="80"/>
            <p:cNvGrpSpPr/>
            <p:nvPr/>
          </p:nvGrpSpPr>
          <p:grpSpPr>
            <a:xfrm rot="0">
              <a:off x="164567" y="164567"/>
              <a:ext cx="1153124" cy="1153124"/>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82" id="8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83" id="83"/>
            <p:cNvSpPr txBox="true"/>
            <p:nvPr/>
          </p:nvSpPr>
          <p:spPr>
            <a:xfrm rot="0">
              <a:off x="426188" y="358303"/>
              <a:ext cx="596431" cy="756127"/>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5</a:t>
              </a:r>
            </a:p>
          </p:txBody>
        </p:sp>
      </p:grpSp>
      <p:grpSp>
        <p:nvGrpSpPr>
          <p:cNvPr name="Group 84" id="84"/>
          <p:cNvGrpSpPr/>
          <p:nvPr/>
        </p:nvGrpSpPr>
        <p:grpSpPr>
          <a:xfrm rot="0">
            <a:off x="311093" y="7676537"/>
            <a:ext cx="1296421" cy="1111693"/>
            <a:chOff x="0" y="0"/>
            <a:chExt cx="1728562" cy="1482258"/>
          </a:xfrm>
        </p:grpSpPr>
        <p:grpSp>
          <p:nvGrpSpPr>
            <p:cNvPr name="Group 85" id="85"/>
            <p:cNvGrpSpPr/>
            <p:nvPr/>
          </p:nvGrpSpPr>
          <p:grpSpPr>
            <a:xfrm rot="0">
              <a:off x="0" y="0"/>
              <a:ext cx="1482258" cy="1482258"/>
              <a:chOff x="0" y="0"/>
              <a:chExt cx="812800" cy="812800"/>
            </a:xfrm>
          </p:grpSpPr>
          <p:sp>
            <p:nvSpPr>
              <p:cNvPr name="Freeform 86" id="8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87" id="8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88" id="88"/>
            <p:cNvGrpSpPr/>
            <p:nvPr/>
          </p:nvGrpSpPr>
          <p:grpSpPr>
            <a:xfrm rot="-5400000">
              <a:off x="1200768" y="494825"/>
              <a:ext cx="562981" cy="492608"/>
              <a:chOff x="0" y="0"/>
              <a:chExt cx="812800" cy="711200"/>
            </a:xfrm>
          </p:grpSpPr>
          <p:sp>
            <p:nvSpPr>
              <p:cNvPr name="Freeform 89" id="8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90" id="9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91" id="91"/>
            <p:cNvGrpSpPr/>
            <p:nvPr/>
          </p:nvGrpSpPr>
          <p:grpSpPr>
            <a:xfrm rot="0">
              <a:off x="164567" y="164567"/>
              <a:ext cx="1153124" cy="1153124"/>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3" id="9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94" id="94"/>
            <p:cNvSpPr txBox="true"/>
            <p:nvPr/>
          </p:nvSpPr>
          <p:spPr>
            <a:xfrm rot="0">
              <a:off x="426188" y="358303"/>
              <a:ext cx="596431" cy="756127"/>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4</a:t>
              </a:r>
            </a:p>
          </p:txBody>
        </p:sp>
      </p:grpSp>
      <p:grpSp>
        <p:nvGrpSpPr>
          <p:cNvPr name="Group 95" id="95"/>
          <p:cNvGrpSpPr/>
          <p:nvPr/>
        </p:nvGrpSpPr>
        <p:grpSpPr>
          <a:xfrm rot="-10800000">
            <a:off x="16795817" y="2699960"/>
            <a:ext cx="1111693" cy="1111693"/>
            <a:chOff x="0" y="0"/>
            <a:chExt cx="812800" cy="812800"/>
          </a:xfrm>
        </p:grpSpPr>
        <p:sp>
          <p:nvSpPr>
            <p:cNvPr name="Freeform 96" id="9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97" id="97"/>
            <p:cNvSpPr txBox="true"/>
            <p:nvPr/>
          </p:nvSpPr>
          <p:spPr>
            <a:xfrm>
              <a:off x="76200" y="28575"/>
              <a:ext cx="660400" cy="708025"/>
            </a:xfrm>
            <a:prstGeom prst="rect">
              <a:avLst/>
            </a:prstGeom>
          </p:spPr>
          <p:txBody>
            <a:bodyPr anchor="ctr" rtlCol="false" tIns="37800" lIns="37800" bIns="37800" rIns="37800"/>
            <a:lstStyle/>
            <a:p>
              <a:pPr algn="ctr">
                <a:lnSpc>
                  <a:spcPts val="3207"/>
                </a:lnSpc>
              </a:pPr>
            </a:p>
          </p:txBody>
        </p:sp>
      </p:grpSp>
      <p:grpSp>
        <p:nvGrpSpPr>
          <p:cNvPr name="Group 98" id="98"/>
          <p:cNvGrpSpPr/>
          <p:nvPr/>
        </p:nvGrpSpPr>
        <p:grpSpPr>
          <a:xfrm rot="5400000">
            <a:off x="16584700" y="3071079"/>
            <a:ext cx="422235" cy="369456"/>
            <a:chOff x="0" y="0"/>
            <a:chExt cx="812800" cy="711200"/>
          </a:xfrm>
        </p:grpSpPr>
        <p:sp>
          <p:nvSpPr>
            <p:cNvPr name="Freeform 99" id="9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00" id="100"/>
            <p:cNvSpPr txBox="true"/>
            <p:nvPr/>
          </p:nvSpPr>
          <p:spPr>
            <a:xfrm>
              <a:off x="127000" y="3175"/>
              <a:ext cx="558800" cy="377825"/>
            </a:xfrm>
            <a:prstGeom prst="rect">
              <a:avLst/>
            </a:prstGeom>
          </p:spPr>
          <p:txBody>
            <a:bodyPr anchor="ctr" rtlCol="false" tIns="37800" lIns="37800" bIns="37800" rIns="37800"/>
            <a:lstStyle/>
            <a:p>
              <a:pPr algn="ctr">
                <a:lnSpc>
                  <a:spcPts val="3207"/>
                </a:lnSpc>
              </a:pPr>
            </a:p>
          </p:txBody>
        </p:sp>
      </p:grpSp>
      <p:grpSp>
        <p:nvGrpSpPr>
          <p:cNvPr name="Group 101" id="101"/>
          <p:cNvGrpSpPr/>
          <p:nvPr/>
        </p:nvGrpSpPr>
        <p:grpSpPr>
          <a:xfrm rot="-10800000">
            <a:off x="16919242" y="2823385"/>
            <a:ext cx="864843" cy="864843"/>
            <a:chOff x="0" y="0"/>
            <a:chExt cx="812800" cy="812800"/>
          </a:xfrm>
        </p:grpSpPr>
        <p:sp>
          <p:nvSpPr>
            <p:cNvPr name="Freeform 102" id="10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3" id="103"/>
            <p:cNvSpPr txBox="true"/>
            <p:nvPr/>
          </p:nvSpPr>
          <p:spPr>
            <a:xfrm>
              <a:off x="76200" y="28575"/>
              <a:ext cx="660400" cy="708025"/>
            </a:xfrm>
            <a:prstGeom prst="rect">
              <a:avLst/>
            </a:prstGeom>
          </p:spPr>
          <p:txBody>
            <a:bodyPr anchor="ctr" rtlCol="false" tIns="37800" lIns="37800" bIns="37800" rIns="37800"/>
            <a:lstStyle/>
            <a:p>
              <a:pPr algn="ctr">
                <a:lnSpc>
                  <a:spcPts val="3207"/>
                </a:lnSpc>
              </a:pPr>
            </a:p>
          </p:txBody>
        </p:sp>
      </p:grpSp>
      <p:sp>
        <p:nvSpPr>
          <p:cNvPr name="TextBox 104" id="104"/>
          <p:cNvSpPr txBox="true"/>
          <p:nvPr/>
        </p:nvSpPr>
        <p:spPr>
          <a:xfrm rot="0">
            <a:off x="17140546" y="2966306"/>
            <a:ext cx="447324" cy="569476"/>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6</a:t>
            </a:r>
          </a:p>
        </p:txBody>
      </p:sp>
      <p:grpSp>
        <p:nvGrpSpPr>
          <p:cNvPr name="Group 105" id="105"/>
          <p:cNvGrpSpPr/>
          <p:nvPr/>
        </p:nvGrpSpPr>
        <p:grpSpPr>
          <a:xfrm rot="-10800000">
            <a:off x="16980545" y="7120690"/>
            <a:ext cx="1111693" cy="1111693"/>
            <a:chOff x="0" y="0"/>
            <a:chExt cx="812800" cy="812800"/>
          </a:xfrm>
        </p:grpSpPr>
        <p:sp>
          <p:nvSpPr>
            <p:cNvPr name="Freeform 106" id="10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07" id="107"/>
            <p:cNvSpPr txBox="true"/>
            <p:nvPr/>
          </p:nvSpPr>
          <p:spPr>
            <a:xfrm>
              <a:off x="76200" y="28575"/>
              <a:ext cx="660400" cy="708025"/>
            </a:xfrm>
            <a:prstGeom prst="rect">
              <a:avLst/>
            </a:prstGeom>
          </p:spPr>
          <p:txBody>
            <a:bodyPr anchor="ctr" rtlCol="false" tIns="37800" lIns="37800" bIns="37800" rIns="37800"/>
            <a:lstStyle/>
            <a:p>
              <a:pPr algn="ctr">
                <a:lnSpc>
                  <a:spcPts val="3207"/>
                </a:lnSpc>
              </a:pPr>
            </a:p>
          </p:txBody>
        </p:sp>
      </p:grpSp>
      <p:grpSp>
        <p:nvGrpSpPr>
          <p:cNvPr name="Group 108" id="108"/>
          <p:cNvGrpSpPr/>
          <p:nvPr/>
        </p:nvGrpSpPr>
        <p:grpSpPr>
          <a:xfrm rot="5400000">
            <a:off x="16769428" y="7491809"/>
            <a:ext cx="422235" cy="369456"/>
            <a:chOff x="0" y="0"/>
            <a:chExt cx="812800" cy="711200"/>
          </a:xfrm>
        </p:grpSpPr>
        <p:sp>
          <p:nvSpPr>
            <p:cNvPr name="Freeform 109" id="10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10" id="110"/>
            <p:cNvSpPr txBox="true"/>
            <p:nvPr/>
          </p:nvSpPr>
          <p:spPr>
            <a:xfrm>
              <a:off x="127000" y="3175"/>
              <a:ext cx="558800" cy="377825"/>
            </a:xfrm>
            <a:prstGeom prst="rect">
              <a:avLst/>
            </a:prstGeom>
          </p:spPr>
          <p:txBody>
            <a:bodyPr anchor="ctr" rtlCol="false" tIns="37800" lIns="37800" bIns="37800" rIns="37800"/>
            <a:lstStyle/>
            <a:p>
              <a:pPr algn="ctr">
                <a:lnSpc>
                  <a:spcPts val="3207"/>
                </a:lnSpc>
              </a:pPr>
            </a:p>
          </p:txBody>
        </p:sp>
      </p:grpSp>
      <p:grpSp>
        <p:nvGrpSpPr>
          <p:cNvPr name="Group 111" id="111"/>
          <p:cNvGrpSpPr/>
          <p:nvPr/>
        </p:nvGrpSpPr>
        <p:grpSpPr>
          <a:xfrm rot="-10800000">
            <a:off x="17103970" y="7244115"/>
            <a:ext cx="864843" cy="864843"/>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113" id="113"/>
            <p:cNvSpPr txBox="true"/>
            <p:nvPr/>
          </p:nvSpPr>
          <p:spPr>
            <a:xfrm>
              <a:off x="76200" y="28575"/>
              <a:ext cx="660400" cy="708025"/>
            </a:xfrm>
            <a:prstGeom prst="rect">
              <a:avLst/>
            </a:prstGeom>
          </p:spPr>
          <p:txBody>
            <a:bodyPr anchor="ctr" rtlCol="false" tIns="37800" lIns="37800" bIns="37800" rIns="37800"/>
            <a:lstStyle/>
            <a:p>
              <a:pPr algn="ctr">
                <a:lnSpc>
                  <a:spcPts val="3207"/>
                </a:lnSpc>
              </a:pPr>
            </a:p>
          </p:txBody>
        </p:sp>
      </p:grpSp>
      <p:sp>
        <p:nvSpPr>
          <p:cNvPr name="TextBox 114" id="114"/>
          <p:cNvSpPr txBox="true"/>
          <p:nvPr/>
        </p:nvSpPr>
        <p:spPr>
          <a:xfrm rot="0">
            <a:off x="17325274" y="7387036"/>
            <a:ext cx="447324" cy="569476"/>
          </a:xfrm>
          <a:prstGeom prst="rect">
            <a:avLst/>
          </a:prstGeom>
        </p:spPr>
        <p:txBody>
          <a:bodyPr anchor="t" rtlCol="false" tIns="0" lIns="0" bIns="0" rIns="0">
            <a:spAutoFit/>
          </a:bodyPr>
          <a:lstStyle/>
          <a:p>
            <a:pPr algn="ctr">
              <a:lnSpc>
                <a:spcPts val="4509"/>
              </a:lnSpc>
            </a:pPr>
            <a:r>
              <a:rPr lang="en-US" sz="3696">
                <a:solidFill>
                  <a:srgbClr val="201F1F"/>
                </a:solidFill>
                <a:latin typeface="Roboto Condensed Bold"/>
              </a:rPr>
              <a:t>7</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3222968" y="-1768565"/>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10800000">
            <a:off x="1028700" y="2991211"/>
            <a:ext cx="7742785" cy="6764509"/>
            <a:chOff x="0" y="0"/>
            <a:chExt cx="2411666" cy="2106960"/>
          </a:xfrm>
        </p:grpSpPr>
        <p:sp>
          <p:nvSpPr>
            <p:cNvPr name="Freeform 7" id="7"/>
            <p:cNvSpPr/>
            <p:nvPr/>
          </p:nvSpPr>
          <p:spPr>
            <a:xfrm flipH="false" flipV="false" rot="0">
              <a:off x="0" y="0"/>
              <a:ext cx="2411666" cy="2106960"/>
            </a:xfrm>
            <a:custGeom>
              <a:avLst/>
              <a:gdLst/>
              <a:ahLst/>
              <a:cxnLst/>
              <a:rect r="r" b="b" t="t" l="l"/>
              <a:pathLst>
                <a:path h="2106960" w="2411666">
                  <a:moveTo>
                    <a:pt x="50994" y="0"/>
                  </a:moveTo>
                  <a:lnTo>
                    <a:pt x="2360671" y="0"/>
                  </a:lnTo>
                  <a:cubicBezTo>
                    <a:pt x="2388835" y="0"/>
                    <a:pt x="2411666" y="22831"/>
                    <a:pt x="2411666" y="50994"/>
                  </a:cubicBezTo>
                  <a:lnTo>
                    <a:pt x="2411666" y="2055965"/>
                  </a:lnTo>
                  <a:cubicBezTo>
                    <a:pt x="2411666" y="2084129"/>
                    <a:pt x="2388835" y="2106960"/>
                    <a:pt x="2360671" y="2106960"/>
                  </a:cubicBezTo>
                  <a:lnTo>
                    <a:pt x="50994" y="2106960"/>
                  </a:lnTo>
                  <a:cubicBezTo>
                    <a:pt x="22831" y="2106960"/>
                    <a:pt x="0" y="2084129"/>
                    <a:pt x="0" y="2055965"/>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8" id="8"/>
            <p:cNvSpPr txBox="true"/>
            <p:nvPr/>
          </p:nvSpPr>
          <p:spPr>
            <a:xfrm>
              <a:off x="0" y="-47625"/>
              <a:ext cx="2411666" cy="2154585"/>
            </a:xfrm>
            <a:prstGeom prst="rect">
              <a:avLst/>
            </a:prstGeom>
          </p:spPr>
          <p:txBody>
            <a:bodyPr anchor="ctr" rtlCol="false" tIns="50800" lIns="50800" bIns="50800" rIns="50800"/>
            <a:lstStyle/>
            <a:p>
              <a:pPr algn="ctr">
                <a:lnSpc>
                  <a:spcPts val="3207"/>
                </a:lnSpc>
              </a:pPr>
            </a:p>
          </p:txBody>
        </p:sp>
      </p:grpSp>
      <p:grpSp>
        <p:nvGrpSpPr>
          <p:cNvPr name="Group 9" id="9"/>
          <p:cNvGrpSpPr/>
          <p:nvPr/>
        </p:nvGrpSpPr>
        <p:grpSpPr>
          <a:xfrm rot="-10800000">
            <a:off x="9315930" y="2991211"/>
            <a:ext cx="7943370" cy="6764509"/>
            <a:chOff x="0" y="0"/>
            <a:chExt cx="2474143" cy="2106960"/>
          </a:xfrm>
        </p:grpSpPr>
        <p:sp>
          <p:nvSpPr>
            <p:cNvPr name="Freeform 10" id="10"/>
            <p:cNvSpPr/>
            <p:nvPr/>
          </p:nvSpPr>
          <p:spPr>
            <a:xfrm flipH="false" flipV="false" rot="0">
              <a:off x="0" y="0"/>
              <a:ext cx="2474143" cy="2106960"/>
            </a:xfrm>
            <a:custGeom>
              <a:avLst/>
              <a:gdLst/>
              <a:ahLst/>
              <a:cxnLst/>
              <a:rect r="r" b="b" t="t" l="l"/>
              <a:pathLst>
                <a:path h="2106960" w="2474143">
                  <a:moveTo>
                    <a:pt x="49707" y="0"/>
                  </a:moveTo>
                  <a:lnTo>
                    <a:pt x="2424436" y="0"/>
                  </a:lnTo>
                  <a:cubicBezTo>
                    <a:pt x="2437619" y="0"/>
                    <a:pt x="2450262" y="5237"/>
                    <a:pt x="2459584" y="14559"/>
                  </a:cubicBezTo>
                  <a:cubicBezTo>
                    <a:pt x="2468906" y="23881"/>
                    <a:pt x="2474143" y="36524"/>
                    <a:pt x="2474143" y="49707"/>
                  </a:cubicBezTo>
                  <a:lnTo>
                    <a:pt x="2474143" y="2057253"/>
                  </a:lnTo>
                  <a:cubicBezTo>
                    <a:pt x="2474143" y="2070436"/>
                    <a:pt x="2468906" y="2083079"/>
                    <a:pt x="2459584" y="2092401"/>
                  </a:cubicBezTo>
                  <a:cubicBezTo>
                    <a:pt x="2450262" y="2101723"/>
                    <a:pt x="2437619" y="2106960"/>
                    <a:pt x="2424436" y="2106960"/>
                  </a:cubicBezTo>
                  <a:lnTo>
                    <a:pt x="49707" y="2106960"/>
                  </a:lnTo>
                  <a:cubicBezTo>
                    <a:pt x="36524" y="2106960"/>
                    <a:pt x="23881" y="2101723"/>
                    <a:pt x="14559" y="2092401"/>
                  </a:cubicBezTo>
                  <a:cubicBezTo>
                    <a:pt x="5237" y="2083079"/>
                    <a:pt x="0" y="2070436"/>
                    <a:pt x="0" y="2057253"/>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1" id="11"/>
            <p:cNvSpPr txBox="true"/>
            <p:nvPr/>
          </p:nvSpPr>
          <p:spPr>
            <a:xfrm>
              <a:off x="0" y="-47625"/>
              <a:ext cx="2474143" cy="2154585"/>
            </a:xfrm>
            <a:prstGeom prst="rect">
              <a:avLst/>
            </a:prstGeom>
          </p:spPr>
          <p:txBody>
            <a:bodyPr anchor="ctr" rtlCol="false" tIns="50800" lIns="50800" bIns="50800" rIns="50800"/>
            <a:lstStyle/>
            <a:p>
              <a:pPr algn="ctr">
                <a:lnSpc>
                  <a:spcPts val="3207"/>
                </a:lnSpc>
              </a:pPr>
            </a:p>
          </p:txBody>
        </p:sp>
      </p:grpSp>
      <p:sp>
        <p:nvSpPr>
          <p:cNvPr name="Freeform 12" id="12"/>
          <p:cNvSpPr/>
          <p:nvPr/>
        </p:nvSpPr>
        <p:spPr>
          <a:xfrm flipH="false" flipV="false" rot="0">
            <a:off x="1253193" y="3530799"/>
            <a:ext cx="7293798" cy="5727501"/>
          </a:xfrm>
          <a:custGeom>
            <a:avLst/>
            <a:gdLst/>
            <a:ahLst/>
            <a:cxnLst/>
            <a:rect r="r" b="b" t="t" l="l"/>
            <a:pathLst>
              <a:path h="5727501" w="7293798">
                <a:moveTo>
                  <a:pt x="0" y="0"/>
                </a:moveTo>
                <a:lnTo>
                  <a:pt x="7293798" y="0"/>
                </a:lnTo>
                <a:lnTo>
                  <a:pt x="7293798" y="5727501"/>
                </a:lnTo>
                <a:lnTo>
                  <a:pt x="0" y="5727501"/>
                </a:lnTo>
                <a:lnTo>
                  <a:pt x="0" y="0"/>
                </a:lnTo>
                <a:close/>
              </a:path>
            </a:pathLst>
          </a:custGeom>
          <a:blipFill>
            <a:blip r:embed="rId3"/>
            <a:stretch>
              <a:fillRect l="0" t="0" r="0" b="0"/>
            </a:stretch>
          </a:blipFill>
        </p:spPr>
      </p:sp>
      <p:sp>
        <p:nvSpPr>
          <p:cNvPr name="Freeform 13" id="13"/>
          <p:cNvSpPr/>
          <p:nvPr/>
        </p:nvSpPr>
        <p:spPr>
          <a:xfrm flipH="false" flipV="false" rot="0">
            <a:off x="9589689" y="3409363"/>
            <a:ext cx="7395852" cy="5928205"/>
          </a:xfrm>
          <a:custGeom>
            <a:avLst/>
            <a:gdLst/>
            <a:ahLst/>
            <a:cxnLst/>
            <a:rect r="r" b="b" t="t" l="l"/>
            <a:pathLst>
              <a:path h="5928205" w="7395852">
                <a:moveTo>
                  <a:pt x="0" y="0"/>
                </a:moveTo>
                <a:lnTo>
                  <a:pt x="7395852" y="0"/>
                </a:lnTo>
                <a:lnTo>
                  <a:pt x="7395852" y="5928205"/>
                </a:lnTo>
                <a:lnTo>
                  <a:pt x="0" y="5928205"/>
                </a:lnTo>
                <a:lnTo>
                  <a:pt x="0" y="0"/>
                </a:lnTo>
                <a:close/>
              </a:path>
            </a:pathLst>
          </a:custGeom>
          <a:blipFill>
            <a:blip r:embed="rId4"/>
            <a:stretch>
              <a:fillRect l="0" t="0" r="-3926" b="0"/>
            </a:stretch>
          </a:blipFill>
        </p:spPr>
      </p:sp>
      <p:sp>
        <p:nvSpPr>
          <p:cNvPr name="TextBox 14" id="14"/>
          <p:cNvSpPr txBox="true"/>
          <p:nvPr/>
        </p:nvSpPr>
        <p:spPr>
          <a:xfrm rot="0">
            <a:off x="1028700" y="795195"/>
            <a:ext cx="8893640"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API</a:t>
            </a:r>
          </a:p>
          <a:p>
            <a:pPr>
              <a:lnSpc>
                <a:spcPts val="7167"/>
              </a:lnSpc>
            </a:pPr>
            <a:r>
              <a:rPr lang="en-US" sz="5874">
                <a:solidFill>
                  <a:srgbClr val="F89B1C"/>
                </a:solidFill>
                <a:latin typeface="Roboto Condensed Bold"/>
              </a:rPr>
              <a:t>ENDPOINT MLPCLASSIFIER</a:t>
            </a:r>
          </a:p>
        </p:txBody>
      </p:sp>
    </p:spTree>
  </p:cSld>
  <p:clrMapOvr>
    <a:masterClrMapping/>
  </p:clrMapOvr>
  <p:transition spd="fast">
    <p:wipe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3222968" y="-1768565"/>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10800000">
            <a:off x="1028700" y="2991211"/>
            <a:ext cx="7742785" cy="6764509"/>
            <a:chOff x="0" y="0"/>
            <a:chExt cx="2411666" cy="2106960"/>
          </a:xfrm>
        </p:grpSpPr>
        <p:sp>
          <p:nvSpPr>
            <p:cNvPr name="Freeform 7" id="7"/>
            <p:cNvSpPr/>
            <p:nvPr/>
          </p:nvSpPr>
          <p:spPr>
            <a:xfrm flipH="false" flipV="false" rot="0">
              <a:off x="0" y="0"/>
              <a:ext cx="2411666" cy="2106960"/>
            </a:xfrm>
            <a:custGeom>
              <a:avLst/>
              <a:gdLst/>
              <a:ahLst/>
              <a:cxnLst/>
              <a:rect r="r" b="b" t="t" l="l"/>
              <a:pathLst>
                <a:path h="2106960" w="2411666">
                  <a:moveTo>
                    <a:pt x="50994" y="0"/>
                  </a:moveTo>
                  <a:lnTo>
                    <a:pt x="2360671" y="0"/>
                  </a:lnTo>
                  <a:cubicBezTo>
                    <a:pt x="2388835" y="0"/>
                    <a:pt x="2411666" y="22831"/>
                    <a:pt x="2411666" y="50994"/>
                  </a:cubicBezTo>
                  <a:lnTo>
                    <a:pt x="2411666" y="2055965"/>
                  </a:lnTo>
                  <a:cubicBezTo>
                    <a:pt x="2411666" y="2084129"/>
                    <a:pt x="2388835" y="2106960"/>
                    <a:pt x="2360671" y="2106960"/>
                  </a:cubicBezTo>
                  <a:lnTo>
                    <a:pt x="50994" y="2106960"/>
                  </a:lnTo>
                  <a:cubicBezTo>
                    <a:pt x="22831" y="2106960"/>
                    <a:pt x="0" y="2084129"/>
                    <a:pt x="0" y="2055965"/>
                  </a:cubicBezTo>
                  <a:lnTo>
                    <a:pt x="0" y="50994"/>
                  </a:lnTo>
                  <a:cubicBezTo>
                    <a:pt x="0" y="22831"/>
                    <a:pt x="22831" y="0"/>
                    <a:pt x="50994" y="0"/>
                  </a:cubicBezTo>
                  <a:close/>
                </a:path>
              </a:pathLst>
            </a:custGeom>
            <a:solidFill>
              <a:srgbClr val="FFFFFF"/>
            </a:solidFill>
            <a:ln w="104775" cap="rnd">
              <a:solidFill>
                <a:srgbClr val="F89B1C"/>
              </a:solidFill>
              <a:prstDash val="solid"/>
              <a:round/>
            </a:ln>
          </p:spPr>
        </p:sp>
        <p:sp>
          <p:nvSpPr>
            <p:cNvPr name="TextBox 8" id="8"/>
            <p:cNvSpPr txBox="true"/>
            <p:nvPr/>
          </p:nvSpPr>
          <p:spPr>
            <a:xfrm>
              <a:off x="0" y="-47625"/>
              <a:ext cx="2411666" cy="2154585"/>
            </a:xfrm>
            <a:prstGeom prst="rect">
              <a:avLst/>
            </a:prstGeom>
          </p:spPr>
          <p:txBody>
            <a:bodyPr anchor="ctr" rtlCol="false" tIns="50800" lIns="50800" bIns="50800" rIns="50800"/>
            <a:lstStyle/>
            <a:p>
              <a:pPr algn="ctr">
                <a:lnSpc>
                  <a:spcPts val="3207"/>
                </a:lnSpc>
              </a:pPr>
            </a:p>
          </p:txBody>
        </p:sp>
      </p:grpSp>
      <p:grpSp>
        <p:nvGrpSpPr>
          <p:cNvPr name="Group 9" id="9"/>
          <p:cNvGrpSpPr/>
          <p:nvPr/>
        </p:nvGrpSpPr>
        <p:grpSpPr>
          <a:xfrm rot="-10800000">
            <a:off x="9315930" y="2991211"/>
            <a:ext cx="7943370" cy="6764509"/>
            <a:chOff x="0" y="0"/>
            <a:chExt cx="2474143" cy="2106960"/>
          </a:xfrm>
        </p:grpSpPr>
        <p:sp>
          <p:nvSpPr>
            <p:cNvPr name="Freeform 10" id="10"/>
            <p:cNvSpPr/>
            <p:nvPr/>
          </p:nvSpPr>
          <p:spPr>
            <a:xfrm flipH="false" flipV="false" rot="0">
              <a:off x="0" y="0"/>
              <a:ext cx="2474143" cy="2106960"/>
            </a:xfrm>
            <a:custGeom>
              <a:avLst/>
              <a:gdLst/>
              <a:ahLst/>
              <a:cxnLst/>
              <a:rect r="r" b="b" t="t" l="l"/>
              <a:pathLst>
                <a:path h="2106960" w="2474143">
                  <a:moveTo>
                    <a:pt x="49707" y="0"/>
                  </a:moveTo>
                  <a:lnTo>
                    <a:pt x="2424436" y="0"/>
                  </a:lnTo>
                  <a:cubicBezTo>
                    <a:pt x="2437619" y="0"/>
                    <a:pt x="2450262" y="5237"/>
                    <a:pt x="2459584" y="14559"/>
                  </a:cubicBezTo>
                  <a:cubicBezTo>
                    <a:pt x="2468906" y="23881"/>
                    <a:pt x="2474143" y="36524"/>
                    <a:pt x="2474143" y="49707"/>
                  </a:cubicBezTo>
                  <a:lnTo>
                    <a:pt x="2474143" y="2057253"/>
                  </a:lnTo>
                  <a:cubicBezTo>
                    <a:pt x="2474143" y="2070436"/>
                    <a:pt x="2468906" y="2083079"/>
                    <a:pt x="2459584" y="2092401"/>
                  </a:cubicBezTo>
                  <a:cubicBezTo>
                    <a:pt x="2450262" y="2101723"/>
                    <a:pt x="2437619" y="2106960"/>
                    <a:pt x="2424436" y="2106960"/>
                  </a:cubicBezTo>
                  <a:lnTo>
                    <a:pt x="49707" y="2106960"/>
                  </a:lnTo>
                  <a:cubicBezTo>
                    <a:pt x="36524" y="2106960"/>
                    <a:pt x="23881" y="2101723"/>
                    <a:pt x="14559" y="2092401"/>
                  </a:cubicBezTo>
                  <a:cubicBezTo>
                    <a:pt x="5237" y="2083079"/>
                    <a:pt x="0" y="2070436"/>
                    <a:pt x="0" y="2057253"/>
                  </a:cubicBezTo>
                  <a:lnTo>
                    <a:pt x="0" y="49707"/>
                  </a:lnTo>
                  <a:cubicBezTo>
                    <a:pt x="0" y="36524"/>
                    <a:pt x="5237" y="23881"/>
                    <a:pt x="14559" y="14559"/>
                  </a:cubicBezTo>
                  <a:cubicBezTo>
                    <a:pt x="23881" y="5237"/>
                    <a:pt x="36524" y="0"/>
                    <a:pt x="49707" y="0"/>
                  </a:cubicBezTo>
                  <a:close/>
                </a:path>
              </a:pathLst>
            </a:custGeom>
            <a:solidFill>
              <a:srgbClr val="FFFFFF"/>
            </a:solidFill>
            <a:ln w="104775" cap="rnd">
              <a:solidFill>
                <a:srgbClr val="F89B1C"/>
              </a:solidFill>
              <a:prstDash val="solid"/>
              <a:round/>
            </a:ln>
          </p:spPr>
        </p:sp>
        <p:sp>
          <p:nvSpPr>
            <p:cNvPr name="TextBox 11" id="11"/>
            <p:cNvSpPr txBox="true"/>
            <p:nvPr/>
          </p:nvSpPr>
          <p:spPr>
            <a:xfrm>
              <a:off x="0" y="-47625"/>
              <a:ext cx="2474143" cy="2154585"/>
            </a:xfrm>
            <a:prstGeom prst="rect">
              <a:avLst/>
            </a:prstGeom>
          </p:spPr>
          <p:txBody>
            <a:bodyPr anchor="ctr" rtlCol="false" tIns="50800" lIns="50800" bIns="50800" rIns="50800"/>
            <a:lstStyle/>
            <a:p>
              <a:pPr algn="ctr">
                <a:lnSpc>
                  <a:spcPts val="3207"/>
                </a:lnSpc>
              </a:pPr>
            </a:p>
          </p:txBody>
        </p:sp>
      </p:grpSp>
      <p:sp>
        <p:nvSpPr>
          <p:cNvPr name="Freeform 12" id="12"/>
          <p:cNvSpPr/>
          <p:nvPr/>
        </p:nvSpPr>
        <p:spPr>
          <a:xfrm flipH="false" flipV="false" rot="0">
            <a:off x="1224688" y="3512038"/>
            <a:ext cx="7350809" cy="5722855"/>
          </a:xfrm>
          <a:custGeom>
            <a:avLst/>
            <a:gdLst/>
            <a:ahLst/>
            <a:cxnLst/>
            <a:rect r="r" b="b" t="t" l="l"/>
            <a:pathLst>
              <a:path h="5722855" w="7350809">
                <a:moveTo>
                  <a:pt x="0" y="0"/>
                </a:moveTo>
                <a:lnTo>
                  <a:pt x="7350809" y="0"/>
                </a:lnTo>
                <a:lnTo>
                  <a:pt x="7350809" y="5722855"/>
                </a:lnTo>
                <a:lnTo>
                  <a:pt x="0" y="5722855"/>
                </a:lnTo>
                <a:lnTo>
                  <a:pt x="0" y="0"/>
                </a:lnTo>
                <a:close/>
              </a:path>
            </a:pathLst>
          </a:custGeom>
          <a:blipFill>
            <a:blip r:embed="rId3"/>
            <a:stretch>
              <a:fillRect l="0" t="0" r="-30021" b="0"/>
            </a:stretch>
          </a:blipFill>
        </p:spPr>
      </p:sp>
      <p:sp>
        <p:nvSpPr>
          <p:cNvPr name="Freeform 13" id="13"/>
          <p:cNvSpPr/>
          <p:nvPr/>
        </p:nvSpPr>
        <p:spPr>
          <a:xfrm flipH="false" flipV="false" rot="0">
            <a:off x="9570542" y="3406155"/>
            <a:ext cx="7434147" cy="5934622"/>
          </a:xfrm>
          <a:custGeom>
            <a:avLst/>
            <a:gdLst/>
            <a:ahLst/>
            <a:cxnLst/>
            <a:rect r="r" b="b" t="t" l="l"/>
            <a:pathLst>
              <a:path h="5934622" w="7434147">
                <a:moveTo>
                  <a:pt x="0" y="0"/>
                </a:moveTo>
                <a:lnTo>
                  <a:pt x="7434147" y="0"/>
                </a:lnTo>
                <a:lnTo>
                  <a:pt x="7434147" y="5934622"/>
                </a:lnTo>
                <a:lnTo>
                  <a:pt x="0" y="5934622"/>
                </a:lnTo>
                <a:lnTo>
                  <a:pt x="0" y="0"/>
                </a:lnTo>
                <a:close/>
              </a:path>
            </a:pathLst>
          </a:custGeom>
          <a:blipFill>
            <a:blip r:embed="rId4"/>
            <a:stretch>
              <a:fillRect l="0" t="0" r="-7077" b="0"/>
            </a:stretch>
          </a:blipFill>
        </p:spPr>
      </p:sp>
      <p:sp>
        <p:nvSpPr>
          <p:cNvPr name="TextBox 14" id="14"/>
          <p:cNvSpPr txBox="true"/>
          <p:nvPr/>
        </p:nvSpPr>
        <p:spPr>
          <a:xfrm rot="0">
            <a:off x="1028700" y="795195"/>
            <a:ext cx="8893640"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API</a:t>
            </a:r>
          </a:p>
          <a:p>
            <a:pPr>
              <a:lnSpc>
                <a:spcPts val="7167"/>
              </a:lnSpc>
            </a:pPr>
            <a:r>
              <a:rPr lang="en-US" sz="5874">
                <a:solidFill>
                  <a:srgbClr val="F89B1C"/>
                </a:solidFill>
                <a:latin typeface="Roboto Condensed Bold"/>
              </a:rPr>
              <a:t>ENDPOINT LSTM</a:t>
            </a:r>
          </a:p>
        </p:txBody>
      </p:sp>
    </p:spTree>
  </p:cSld>
  <p:clrMapOvr>
    <a:masterClrMapping/>
  </p:clrMapOvr>
  <p:transition spd="fast">
    <p:wipe dir="r"/>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3222968" y="-1768565"/>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10800000">
            <a:off x="3514247" y="2048107"/>
            <a:ext cx="11259506" cy="7183609"/>
            <a:chOff x="0" y="0"/>
            <a:chExt cx="3507028" cy="2237498"/>
          </a:xfrm>
        </p:grpSpPr>
        <p:sp>
          <p:nvSpPr>
            <p:cNvPr name="Freeform 7" id="7"/>
            <p:cNvSpPr/>
            <p:nvPr/>
          </p:nvSpPr>
          <p:spPr>
            <a:xfrm flipH="false" flipV="false" rot="0">
              <a:off x="0" y="0"/>
              <a:ext cx="3507029" cy="2237498"/>
            </a:xfrm>
            <a:custGeom>
              <a:avLst/>
              <a:gdLst/>
              <a:ahLst/>
              <a:cxnLst/>
              <a:rect r="r" b="b" t="t" l="l"/>
              <a:pathLst>
                <a:path h="2237498" w="3507029">
                  <a:moveTo>
                    <a:pt x="35067" y="0"/>
                  </a:moveTo>
                  <a:lnTo>
                    <a:pt x="3471961" y="0"/>
                  </a:lnTo>
                  <a:cubicBezTo>
                    <a:pt x="3491328" y="0"/>
                    <a:pt x="3507029" y="15700"/>
                    <a:pt x="3507029" y="35067"/>
                  </a:cubicBezTo>
                  <a:lnTo>
                    <a:pt x="3507029" y="2202431"/>
                  </a:lnTo>
                  <a:cubicBezTo>
                    <a:pt x="3507029" y="2211731"/>
                    <a:pt x="3503334" y="2220651"/>
                    <a:pt x="3496757" y="2227227"/>
                  </a:cubicBezTo>
                  <a:cubicBezTo>
                    <a:pt x="3490181" y="2233803"/>
                    <a:pt x="3481262" y="2237498"/>
                    <a:pt x="3471961" y="2237498"/>
                  </a:cubicBezTo>
                  <a:lnTo>
                    <a:pt x="35067" y="2237498"/>
                  </a:lnTo>
                  <a:cubicBezTo>
                    <a:pt x="25767" y="2237498"/>
                    <a:pt x="16847" y="2233803"/>
                    <a:pt x="10271" y="2227227"/>
                  </a:cubicBezTo>
                  <a:cubicBezTo>
                    <a:pt x="3695" y="2220651"/>
                    <a:pt x="0" y="2211731"/>
                    <a:pt x="0" y="2202431"/>
                  </a:cubicBezTo>
                  <a:lnTo>
                    <a:pt x="0" y="35067"/>
                  </a:lnTo>
                  <a:cubicBezTo>
                    <a:pt x="0" y="25767"/>
                    <a:pt x="3695" y="16847"/>
                    <a:pt x="10271" y="10271"/>
                  </a:cubicBezTo>
                  <a:cubicBezTo>
                    <a:pt x="16847" y="3695"/>
                    <a:pt x="25767" y="0"/>
                    <a:pt x="35067" y="0"/>
                  </a:cubicBezTo>
                  <a:close/>
                </a:path>
              </a:pathLst>
            </a:custGeom>
            <a:solidFill>
              <a:srgbClr val="FFFFFF"/>
            </a:solidFill>
            <a:ln w="104775" cap="rnd">
              <a:solidFill>
                <a:srgbClr val="F89B1C"/>
              </a:solidFill>
              <a:prstDash val="solid"/>
              <a:round/>
            </a:ln>
          </p:spPr>
        </p:sp>
        <p:sp>
          <p:nvSpPr>
            <p:cNvPr name="TextBox 8" id="8"/>
            <p:cNvSpPr txBox="true"/>
            <p:nvPr/>
          </p:nvSpPr>
          <p:spPr>
            <a:xfrm>
              <a:off x="0" y="-47625"/>
              <a:ext cx="3507028" cy="2285123"/>
            </a:xfrm>
            <a:prstGeom prst="rect">
              <a:avLst/>
            </a:prstGeom>
          </p:spPr>
          <p:txBody>
            <a:bodyPr anchor="ctr" rtlCol="false" tIns="50800" lIns="50800" bIns="50800" rIns="50800"/>
            <a:lstStyle/>
            <a:p>
              <a:pPr algn="ctr">
                <a:lnSpc>
                  <a:spcPts val="3207"/>
                </a:lnSpc>
              </a:pPr>
            </a:p>
          </p:txBody>
        </p:sp>
      </p:grpSp>
      <p:sp>
        <p:nvSpPr>
          <p:cNvPr name="Freeform 9" id="9"/>
          <p:cNvSpPr/>
          <p:nvPr/>
        </p:nvSpPr>
        <p:spPr>
          <a:xfrm flipH="false" flipV="false" rot="0">
            <a:off x="4873826" y="2447886"/>
            <a:ext cx="8540347" cy="6384051"/>
          </a:xfrm>
          <a:custGeom>
            <a:avLst/>
            <a:gdLst/>
            <a:ahLst/>
            <a:cxnLst/>
            <a:rect r="r" b="b" t="t" l="l"/>
            <a:pathLst>
              <a:path h="6384051" w="8540347">
                <a:moveTo>
                  <a:pt x="0" y="0"/>
                </a:moveTo>
                <a:lnTo>
                  <a:pt x="8540348" y="0"/>
                </a:lnTo>
                <a:lnTo>
                  <a:pt x="8540348" y="6384051"/>
                </a:lnTo>
                <a:lnTo>
                  <a:pt x="0" y="6384051"/>
                </a:lnTo>
                <a:lnTo>
                  <a:pt x="0" y="0"/>
                </a:lnTo>
                <a:close/>
              </a:path>
            </a:pathLst>
          </a:custGeom>
          <a:blipFill>
            <a:blip r:embed="rId3"/>
            <a:stretch>
              <a:fillRect l="0" t="0" r="0" b="0"/>
            </a:stretch>
          </a:blipFill>
        </p:spPr>
      </p:sp>
      <p:sp>
        <p:nvSpPr>
          <p:cNvPr name="TextBox 10" id="10"/>
          <p:cNvSpPr txBox="true"/>
          <p:nvPr/>
        </p:nvSpPr>
        <p:spPr>
          <a:xfrm rot="0">
            <a:off x="1028700" y="1009650"/>
            <a:ext cx="8893640"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HASIL PREDIKSI SENTIMEN</a:t>
            </a:r>
          </a:p>
        </p:txBody>
      </p:sp>
      <p:sp>
        <p:nvSpPr>
          <p:cNvPr name="TextBox 11" id="11"/>
          <p:cNvSpPr txBox="true"/>
          <p:nvPr/>
        </p:nvSpPr>
        <p:spPr>
          <a:xfrm rot="0">
            <a:off x="6014331" y="9365066"/>
            <a:ext cx="6259339" cy="32766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a:rPr>
              <a:t>Gambar 14:  UI Dokumentasi API</a:t>
            </a:r>
          </a:p>
        </p:txBody>
      </p:sp>
    </p:spTree>
  </p:cSld>
  <p:clrMapOvr>
    <a:masterClrMapping/>
  </p:clrMapOvr>
  <p:transition spd="fast">
    <p:wipe dir="r"/>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009650"/>
            <a:ext cx="8893640"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HASIL PREDIKSI SENTIMEN</a:t>
            </a:r>
          </a:p>
        </p:txBody>
      </p:sp>
      <p:grpSp>
        <p:nvGrpSpPr>
          <p:cNvPr name="Group 4" id="4"/>
          <p:cNvGrpSpPr/>
          <p:nvPr/>
        </p:nvGrpSpPr>
        <p:grpSpPr>
          <a:xfrm rot="0">
            <a:off x="13222968" y="-1768565"/>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10800000">
            <a:off x="1028700" y="2493791"/>
            <a:ext cx="16230600" cy="6176489"/>
            <a:chOff x="0" y="0"/>
            <a:chExt cx="5055388" cy="1923808"/>
          </a:xfrm>
        </p:grpSpPr>
        <p:sp>
          <p:nvSpPr>
            <p:cNvPr name="Freeform 8" id="8"/>
            <p:cNvSpPr/>
            <p:nvPr/>
          </p:nvSpPr>
          <p:spPr>
            <a:xfrm flipH="false" flipV="false" rot="0">
              <a:off x="0" y="0"/>
              <a:ext cx="5055388" cy="1923808"/>
            </a:xfrm>
            <a:custGeom>
              <a:avLst/>
              <a:gdLst/>
              <a:ahLst/>
              <a:cxnLst/>
              <a:rect r="r" b="b" t="t" l="l"/>
              <a:pathLst>
                <a:path h="1923808" w="5055388">
                  <a:moveTo>
                    <a:pt x="24327" y="0"/>
                  </a:moveTo>
                  <a:lnTo>
                    <a:pt x="5031062" y="0"/>
                  </a:lnTo>
                  <a:cubicBezTo>
                    <a:pt x="5044497" y="0"/>
                    <a:pt x="5055388" y="10891"/>
                    <a:pt x="5055388" y="24327"/>
                  </a:cubicBezTo>
                  <a:lnTo>
                    <a:pt x="5055388" y="1899481"/>
                  </a:lnTo>
                  <a:cubicBezTo>
                    <a:pt x="5055388" y="1912916"/>
                    <a:pt x="5044497" y="1923808"/>
                    <a:pt x="5031062" y="1923808"/>
                  </a:cubicBezTo>
                  <a:lnTo>
                    <a:pt x="24327" y="1923808"/>
                  </a:lnTo>
                  <a:cubicBezTo>
                    <a:pt x="10891" y="1923808"/>
                    <a:pt x="0" y="1912916"/>
                    <a:pt x="0" y="1899481"/>
                  </a:cubicBezTo>
                  <a:lnTo>
                    <a:pt x="0" y="24327"/>
                  </a:lnTo>
                  <a:cubicBezTo>
                    <a:pt x="0" y="10891"/>
                    <a:pt x="10891" y="0"/>
                    <a:pt x="24327" y="0"/>
                  </a:cubicBezTo>
                  <a:close/>
                </a:path>
              </a:pathLst>
            </a:custGeom>
            <a:solidFill>
              <a:srgbClr val="41444E"/>
            </a:solidFill>
            <a:ln w="104775" cap="rnd">
              <a:solidFill>
                <a:srgbClr val="FFFFFF"/>
              </a:solidFill>
              <a:prstDash val="solid"/>
              <a:round/>
            </a:ln>
          </p:spPr>
        </p:sp>
        <p:sp>
          <p:nvSpPr>
            <p:cNvPr name="TextBox 9" id="9"/>
            <p:cNvSpPr txBox="true"/>
            <p:nvPr/>
          </p:nvSpPr>
          <p:spPr>
            <a:xfrm>
              <a:off x="0" y="-47625"/>
              <a:ext cx="5055388" cy="1971433"/>
            </a:xfrm>
            <a:prstGeom prst="rect">
              <a:avLst/>
            </a:prstGeom>
          </p:spPr>
          <p:txBody>
            <a:bodyPr anchor="ctr" rtlCol="false" tIns="50800" lIns="50800" bIns="50800" rIns="50800"/>
            <a:lstStyle/>
            <a:p>
              <a:pPr algn="ctr">
                <a:lnSpc>
                  <a:spcPts val="3207"/>
                </a:lnSpc>
              </a:pPr>
            </a:p>
          </p:txBody>
        </p:sp>
      </p:grpSp>
      <p:sp>
        <p:nvSpPr>
          <p:cNvPr name="Freeform 10" id="10"/>
          <p:cNvSpPr/>
          <p:nvPr/>
        </p:nvSpPr>
        <p:spPr>
          <a:xfrm flipH="false" flipV="false" rot="0">
            <a:off x="1832946" y="2801623"/>
            <a:ext cx="14622108" cy="5437657"/>
          </a:xfrm>
          <a:custGeom>
            <a:avLst/>
            <a:gdLst/>
            <a:ahLst/>
            <a:cxnLst/>
            <a:rect r="r" b="b" t="t" l="l"/>
            <a:pathLst>
              <a:path h="5437657" w="14622108">
                <a:moveTo>
                  <a:pt x="0" y="0"/>
                </a:moveTo>
                <a:lnTo>
                  <a:pt x="14622108" y="0"/>
                </a:lnTo>
                <a:lnTo>
                  <a:pt x="14622108" y="5437657"/>
                </a:lnTo>
                <a:lnTo>
                  <a:pt x="0" y="5437657"/>
                </a:lnTo>
                <a:lnTo>
                  <a:pt x="0" y="0"/>
                </a:lnTo>
                <a:close/>
              </a:path>
            </a:pathLst>
          </a:custGeom>
          <a:blipFill>
            <a:blip r:embed="rId3"/>
            <a:stretch>
              <a:fillRect l="0" t="0" r="0" b="0"/>
            </a:stretch>
          </a:blipFill>
        </p:spPr>
      </p:sp>
      <p:sp>
        <p:nvSpPr>
          <p:cNvPr name="TextBox 11" id="11"/>
          <p:cNvSpPr txBox="true"/>
          <p:nvPr/>
        </p:nvSpPr>
        <p:spPr>
          <a:xfrm rot="0">
            <a:off x="6014331" y="8884920"/>
            <a:ext cx="6259339" cy="68961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a:rPr>
              <a:t>Gambar 15:  Contoh Hasil Prediksi Sentiment </a:t>
            </a:r>
          </a:p>
          <a:p>
            <a:pPr algn="ctr">
              <a:lnSpc>
                <a:spcPts val="2880"/>
              </a:lnSpc>
            </a:pPr>
            <a:r>
              <a:rPr lang="en-US" sz="1800">
                <a:solidFill>
                  <a:srgbClr val="FFFFFF"/>
                </a:solidFill>
                <a:latin typeface="Open Sans"/>
              </a:rPr>
              <a:t>(diambil dari Response Body Swagger UI)</a:t>
            </a:r>
          </a:p>
        </p:txBody>
      </p:sp>
    </p:spTree>
  </p:cSld>
  <p:clrMapOvr>
    <a:masterClrMapping/>
  </p:clrMapOvr>
  <p:transition spd="fast">
    <p:wipe dir="u"/>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4383923"/>
            <a:ext cx="16230600" cy="3237009"/>
          </a:xfrm>
          <a:prstGeom prst="rect">
            <a:avLst/>
          </a:prstGeom>
        </p:spPr>
        <p:txBody>
          <a:bodyPr anchor="t" rtlCol="false" tIns="0" lIns="0" bIns="0" rIns="0">
            <a:spAutoFit/>
          </a:bodyPr>
          <a:lstStyle/>
          <a:p>
            <a:pPr algn="just">
              <a:lnSpc>
                <a:spcPts val="4282"/>
              </a:lnSpc>
              <a:spcBef>
                <a:spcPct val="0"/>
              </a:spcBef>
            </a:pPr>
            <a:r>
              <a:rPr lang="en-US" sz="3058">
                <a:solidFill>
                  <a:srgbClr val="FFFFFF"/>
                </a:solidFill>
                <a:latin typeface="Arial Unicode"/>
              </a:rPr>
              <a:t>Machine learning merupakan bidang yang terus berkembang secara signifikan dalam beberapa tahun terakhir untuk memroses dan menganalisis data yang lebih besar dan rumit dengan waktu yang lebih singkat. Berbagai algoritme dan library yang memudahkan pengembangan model. Beberapa library populer yang sering digunakan adalah </a:t>
            </a:r>
            <a:r>
              <a:rPr lang="en-US" sz="3058" u="sng">
                <a:solidFill>
                  <a:srgbClr val="FFFFFF"/>
                </a:solidFill>
                <a:latin typeface="Arial Unicode"/>
                <a:hlinkClick r:id="rId3" tooltip="https://scikit-learn.org/stable/index.html"/>
              </a:rPr>
              <a:t>Scikit-Learn</a:t>
            </a:r>
            <a:r>
              <a:rPr lang="en-US" sz="3058">
                <a:solidFill>
                  <a:srgbClr val="FFFFFF"/>
                </a:solidFill>
                <a:latin typeface="Arial Unicode"/>
              </a:rPr>
              <a:t>, </a:t>
            </a:r>
            <a:r>
              <a:rPr lang="en-US" sz="3058" u="sng">
                <a:solidFill>
                  <a:srgbClr val="FFFFFF"/>
                </a:solidFill>
                <a:latin typeface="Arial Unicode"/>
                <a:hlinkClick r:id="rId4" tooltip="https://keras.io/api/"/>
              </a:rPr>
              <a:t>Keras</a:t>
            </a:r>
            <a:r>
              <a:rPr lang="en-US" sz="3058">
                <a:solidFill>
                  <a:srgbClr val="FFFFFF"/>
                </a:solidFill>
                <a:latin typeface="Arial Unicode"/>
              </a:rPr>
              <a:t>, </a:t>
            </a:r>
            <a:r>
              <a:rPr lang="en-US" sz="3058" u="sng">
                <a:solidFill>
                  <a:srgbClr val="FFFFFF"/>
                </a:solidFill>
                <a:latin typeface="Arial Unicode"/>
                <a:hlinkClick r:id="rId5" tooltip="https://www.tensorflow.org/api_docs/python/tf"/>
              </a:rPr>
              <a:t>TensorFlow</a:t>
            </a:r>
            <a:r>
              <a:rPr lang="en-US" sz="3058">
                <a:solidFill>
                  <a:srgbClr val="FFFFFF"/>
                </a:solidFill>
                <a:latin typeface="Arial Unicode"/>
              </a:rPr>
              <a:t>, </a:t>
            </a:r>
            <a:r>
              <a:rPr lang="en-US" sz="3058" u="sng">
                <a:solidFill>
                  <a:srgbClr val="FFFFFF"/>
                </a:solidFill>
                <a:latin typeface="Arial Unicode"/>
                <a:hlinkClick r:id="rId6" tooltip="https://pytorch.org/docs/stable/index.html"/>
              </a:rPr>
              <a:t>Pytorch</a:t>
            </a:r>
            <a:r>
              <a:rPr lang="en-US" sz="3058">
                <a:solidFill>
                  <a:srgbClr val="FFFFFF"/>
                </a:solidFill>
                <a:latin typeface="Arial Unicode"/>
              </a:rPr>
              <a:t>, dll. Ada juga kasus dimana developer menggabungkan dua atau lebih dari library tersebut dengan tujuan untuk membuat model terbaik. </a:t>
            </a:r>
          </a:p>
        </p:txBody>
      </p:sp>
      <p:sp>
        <p:nvSpPr>
          <p:cNvPr name="TextBox 4" id="4"/>
          <p:cNvSpPr txBox="true"/>
          <p:nvPr/>
        </p:nvSpPr>
        <p:spPr>
          <a:xfrm rot="0">
            <a:off x="2712860" y="2504144"/>
            <a:ext cx="14546440" cy="1466701"/>
          </a:xfrm>
          <a:prstGeom prst="rect">
            <a:avLst/>
          </a:prstGeom>
        </p:spPr>
        <p:txBody>
          <a:bodyPr anchor="t" rtlCol="false" tIns="0" lIns="0" bIns="0" rIns="0">
            <a:spAutoFit/>
          </a:bodyPr>
          <a:lstStyle/>
          <a:p>
            <a:pPr algn="r">
              <a:lnSpc>
                <a:spcPts val="12061"/>
              </a:lnSpc>
              <a:spcBef>
                <a:spcPct val="0"/>
              </a:spcBef>
            </a:pPr>
            <a:r>
              <a:rPr lang="en-US" sz="8615">
                <a:solidFill>
                  <a:srgbClr val="F89B1C"/>
                </a:solidFill>
                <a:latin typeface="Arial Nova Condensed Bold"/>
              </a:rPr>
              <a:t>Mengapa Machine Learning?</a:t>
            </a:r>
          </a:p>
        </p:txBody>
      </p:sp>
      <p:grpSp>
        <p:nvGrpSpPr>
          <p:cNvPr name="Group 5" id="5"/>
          <p:cNvGrpSpPr/>
          <p:nvPr/>
        </p:nvGrpSpPr>
        <p:grpSpPr>
          <a:xfrm rot="0">
            <a:off x="8109211" y="-2870263"/>
            <a:ext cx="4811494" cy="481149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818661"/>
            <a:ext cx="11878253"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PERSENTASE PERBANDINGAN HASIL</a:t>
            </a:r>
          </a:p>
        </p:txBody>
      </p:sp>
      <p:grpSp>
        <p:nvGrpSpPr>
          <p:cNvPr name="Group 4" id="4"/>
          <p:cNvGrpSpPr/>
          <p:nvPr/>
        </p:nvGrpSpPr>
        <p:grpSpPr>
          <a:xfrm rot="0">
            <a:off x="13222968" y="-1768565"/>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pic>
        <p:nvPicPr>
          <p:cNvPr name="Picture 7" id="7"/>
          <p:cNvPicPr>
            <a:picLocks noChangeAspect="true"/>
          </p:cNvPicPr>
          <p:nvPr/>
        </p:nvPicPr>
        <p:blipFill>
          <a:blip r:embed="rId3"/>
          <a:stretch>
            <a:fillRect/>
          </a:stretch>
        </p:blipFill>
        <p:spPr>
          <a:xfrm rot="0">
            <a:off x="2465444" y="1545247"/>
            <a:ext cx="6503248" cy="7561096"/>
          </a:xfrm>
          <a:prstGeom prst="rect">
            <a:avLst/>
          </a:prstGeom>
        </p:spPr>
      </p:pic>
      <p:pic>
        <p:nvPicPr>
          <p:cNvPr name="Picture 8" id="8"/>
          <p:cNvPicPr>
            <a:picLocks noChangeAspect="true"/>
          </p:cNvPicPr>
          <p:nvPr/>
        </p:nvPicPr>
        <p:blipFill>
          <a:blip r:embed="rId4"/>
          <a:stretch>
            <a:fillRect/>
          </a:stretch>
        </p:blipFill>
        <p:spPr>
          <a:xfrm rot="0">
            <a:off x="9320926" y="1579463"/>
            <a:ext cx="6500010" cy="7541671"/>
          </a:xfrm>
          <a:prstGeom prst="rect">
            <a:avLst/>
          </a:prstGeom>
        </p:spPr>
      </p:pic>
      <p:sp>
        <p:nvSpPr>
          <p:cNvPr name="TextBox 9" id="9"/>
          <p:cNvSpPr txBox="true"/>
          <p:nvPr/>
        </p:nvSpPr>
        <p:spPr>
          <a:xfrm rot="0">
            <a:off x="4427396" y="4952415"/>
            <a:ext cx="2579344" cy="68961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Bold"/>
              </a:rPr>
              <a:t>Model MLPClassifier</a:t>
            </a:r>
          </a:p>
          <a:p>
            <a:pPr algn="ctr">
              <a:lnSpc>
                <a:spcPts val="2880"/>
              </a:lnSpc>
            </a:pPr>
            <a:r>
              <a:rPr lang="en-US" sz="1800">
                <a:solidFill>
                  <a:srgbClr val="FFFFFF"/>
                </a:solidFill>
                <a:latin typeface="Open Sans Bold"/>
              </a:rPr>
              <a:t>Totat data: 12790</a:t>
            </a:r>
          </a:p>
        </p:txBody>
      </p:sp>
      <p:sp>
        <p:nvSpPr>
          <p:cNvPr name="TextBox 10" id="10"/>
          <p:cNvSpPr txBox="true"/>
          <p:nvPr/>
        </p:nvSpPr>
        <p:spPr>
          <a:xfrm rot="0">
            <a:off x="11281260" y="4952415"/>
            <a:ext cx="2579344" cy="68961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Bold"/>
              </a:rPr>
              <a:t>Model LSTM</a:t>
            </a:r>
          </a:p>
          <a:p>
            <a:pPr algn="ctr">
              <a:lnSpc>
                <a:spcPts val="2880"/>
              </a:lnSpc>
            </a:pPr>
            <a:r>
              <a:rPr lang="en-US" sz="1800">
                <a:solidFill>
                  <a:srgbClr val="FFFFFF"/>
                </a:solidFill>
                <a:latin typeface="Open Sans Bold"/>
              </a:rPr>
              <a:t>Totat data: 12790</a:t>
            </a:r>
          </a:p>
        </p:txBody>
      </p:sp>
      <p:sp>
        <p:nvSpPr>
          <p:cNvPr name="TextBox 11" id="11"/>
          <p:cNvSpPr txBox="true"/>
          <p:nvPr/>
        </p:nvSpPr>
        <p:spPr>
          <a:xfrm rot="0">
            <a:off x="6014331" y="9065895"/>
            <a:ext cx="6259339" cy="327660"/>
          </a:xfrm>
          <a:prstGeom prst="rect">
            <a:avLst/>
          </a:prstGeom>
        </p:spPr>
        <p:txBody>
          <a:bodyPr anchor="t" rtlCol="false" tIns="0" lIns="0" bIns="0" rIns="0">
            <a:spAutoFit/>
          </a:bodyPr>
          <a:lstStyle/>
          <a:p>
            <a:pPr algn="ctr">
              <a:lnSpc>
                <a:spcPts val="2880"/>
              </a:lnSpc>
            </a:pPr>
            <a:r>
              <a:rPr lang="en-US" sz="1800">
                <a:solidFill>
                  <a:srgbClr val="FFFFFF"/>
                </a:solidFill>
                <a:latin typeface="Open Sans"/>
              </a:rPr>
              <a:t>Gambar 16:  Perbandingan Hasil MLPClassifier dan LSTM</a:t>
            </a:r>
          </a:p>
        </p:txBody>
      </p:sp>
    </p:spTree>
  </p:cSld>
  <p:clrMapOvr>
    <a:masterClrMapping/>
  </p:clrMapOvr>
  <p:transition spd="fast">
    <p:wipe dir="u"/>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195907"/>
            <a:ext cx="5660271"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MODEL MLPCLASSIFIER</a:t>
            </a:r>
          </a:p>
        </p:txBody>
      </p:sp>
      <p:grpSp>
        <p:nvGrpSpPr>
          <p:cNvPr name="Group 4" id="4"/>
          <p:cNvGrpSpPr/>
          <p:nvPr/>
        </p:nvGrpSpPr>
        <p:grpSpPr>
          <a:xfrm rot="0">
            <a:off x="2505262" y="3333635"/>
            <a:ext cx="6528704" cy="1774363"/>
            <a:chOff x="0" y="0"/>
            <a:chExt cx="2174794" cy="591063"/>
          </a:xfrm>
        </p:grpSpPr>
        <p:sp>
          <p:nvSpPr>
            <p:cNvPr name="Freeform 5" id="5"/>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6" id="6"/>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1028700" y="3522336"/>
            <a:ext cx="1396961" cy="13969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5400000">
            <a:off x="2160369" y="3988686"/>
            <a:ext cx="530584" cy="464261"/>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0">
            <a:off x="1183797" y="3677433"/>
            <a:ext cx="1086768" cy="108676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2959388" y="3855692"/>
            <a:ext cx="5620451" cy="692150"/>
          </a:xfrm>
          <a:prstGeom prst="rect">
            <a:avLst/>
          </a:prstGeom>
        </p:spPr>
        <p:txBody>
          <a:bodyPr anchor="t" rtlCol="false" tIns="0" lIns="0" bIns="0" rIns="0">
            <a:spAutoFit/>
          </a:bodyPr>
          <a:lstStyle/>
          <a:p>
            <a:pPr algn="just">
              <a:lnSpc>
                <a:spcPts val="2800"/>
              </a:lnSpc>
              <a:spcBef>
                <a:spcPct val="0"/>
              </a:spcBef>
            </a:pPr>
            <a:r>
              <a:rPr lang="en-US" sz="2000">
                <a:solidFill>
                  <a:srgbClr val="201F1F"/>
                </a:solidFill>
                <a:latin typeface="Arial Unicode"/>
              </a:rPr>
              <a:t>Sederhana, mudah digunakan, dan proses trainig cepat.</a:t>
            </a:r>
          </a:p>
        </p:txBody>
      </p:sp>
      <p:sp>
        <p:nvSpPr>
          <p:cNvPr name="TextBox 17" id="17"/>
          <p:cNvSpPr txBox="true"/>
          <p:nvPr/>
        </p:nvSpPr>
        <p:spPr>
          <a:xfrm rot="0">
            <a:off x="1430363" y="3859472"/>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18" id="18"/>
          <p:cNvGrpSpPr/>
          <p:nvPr/>
        </p:nvGrpSpPr>
        <p:grpSpPr>
          <a:xfrm rot="0">
            <a:off x="2505262" y="5406762"/>
            <a:ext cx="6528704" cy="1774363"/>
            <a:chOff x="0" y="0"/>
            <a:chExt cx="2174794" cy="591063"/>
          </a:xfrm>
        </p:grpSpPr>
        <p:sp>
          <p:nvSpPr>
            <p:cNvPr name="Freeform 19" id="19"/>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20" id="20"/>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21" id="21"/>
          <p:cNvGrpSpPr/>
          <p:nvPr/>
        </p:nvGrpSpPr>
        <p:grpSpPr>
          <a:xfrm rot="0">
            <a:off x="1028700" y="5595463"/>
            <a:ext cx="1396961" cy="139696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4" id="24"/>
          <p:cNvGrpSpPr/>
          <p:nvPr/>
        </p:nvGrpSpPr>
        <p:grpSpPr>
          <a:xfrm rot="-5400000">
            <a:off x="2160369" y="6061813"/>
            <a:ext cx="530584" cy="464261"/>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26" id="26"/>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7" id="27"/>
          <p:cNvGrpSpPr/>
          <p:nvPr/>
        </p:nvGrpSpPr>
        <p:grpSpPr>
          <a:xfrm rot="0">
            <a:off x="1183797" y="5750560"/>
            <a:ext cx="1086768" cy="108676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0" id="30"/>
          <p:cNvSpPr txBox="true"/>
          <p:nvPr/>
        </p:nvSpPr>
        <p:spPr>
          <a:xfrm rot="0">
            <a:off x="3009199" y="5724009"/>
            <a:ext cx="5620451" cy="1035050"/>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cocok digunakan sebagai basis model menggunakan dataset kecil sebelum dikembangkan model klasifikasi yang lain.</a:t>
            </a:r>
          </a:p>
        </p:txBody>
      </p:sp>
      <p:sp>
        <p:nvSpPr>
          <p:cNvPr name="TextBox 31" id="31"/>
          <p:cNvSpPr txBox="true"/>
          <p:nvPr/>
        </p:nvSpPr>
        <p:spPr>
          <a:xfrm rot="0">
            <a:off x="1430363" y="5932599"/>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32" id="32"/>
          <p:cNvGrpSpPr/>
          <p:nvPr/>
        </p:nvGrpSpPr>
        <p:grpSpPr>
          <a:xfrm rot="0">
            <a:off x="2505262" y="7483937"/>
            <a:ext cx="6528704" cy="1774363"/>
            <a:chOff x="0" y="0"/>
            <a:chExt cx="2174794" cy="591063"/>
          </a:xfrm>
        </p:grpSpPr>
        <p:sp>
          <p:nvSpPr>
            <p:cNvPr name="Freeform 33" id="33"/>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34" id="34"/>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35" id="35"/>
          <p:cNvGrpSpPr/>
          <p:nvPr/>
        </p:nvGrpSpPr>
        <p:grpSpPr>
          <a:xfrm rot="0">
            <a:off x="1028700" y="7672638"/>
            <a:ext cx="1396961" cy="139696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8" id="38"/>
          <p:cNvGrpSpPr/>
          <p:nvPr/>
        </p:nvGrpSpPr>
        <p:grpSpPr>
          <a:xfrm rot="-5400000">
            <a:off x="2160369" y="8138988"/>
            <a:ext cx="530584" cy="464261"/>
            <a:chOff x="0" y="0"/>
            <a:chExt cx="812800" cy="711200"/>
          </a:xfrm>
        </p:grpSpPr>
        <p:sp>
          <p:nvSpPr>
            <p:cNvPr name="Freeform 39" id="3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40" id="4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41" id="41"/>
          <p:cNvGrpSpPr/>
          <p:nvPr/>
        </p:nvGrpSpPr>
        <p:grpSpPr>
          <a:xfrm rot="0">
            <a:off x="1183797" y="7827735"/>
            <a:ext cx="1086768" cy="1086768"/>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44" id="44"/>
          <p:cNvSpPr txBox="true"/>
          <p:nvPr/>
        </p:nvSpPr>
        <p:spPr>
          <a:xfrm rot="0">
            <a:off x="2959388" y="7839306"/>
            <a:ext cx="5620451" cy="1035050"/>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Sebagian besar dirancang untuk machine learning ‘tradisional’, sehingga cocok digunakan oleh pemula.</a:t>
            </a:r>
          </a:p>
        </p:txBody>
      </p:sp>
      <p:sp>
        <p:nvSpPr>
          <p:cNvPr name="TextBox 45" id="45"/>
          <p:cNvSpPr txBox="true"/>
          <p:nvPr/>
        </p:nvSpPr>
        <p:spPr>
          <a:xfrm rot="0">
            <a:off x="1430363" y="8009774"/>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46" id="46"/>
          <p:cNvGrpSpPr/>
          <p:nvPr/>
        </p:nvGrpSpPr>
        <p:grpSpPr>
          <a:xfrm rot="0">
            <a:off x="6346735" y="-1582308"/>
            <a:ext cx="2797265" cy="279726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9" id="49"/>
          <p:cNvGrpSpPr/>
          <p:nvPr/>
        </p:nvGrpSpPr>
        <p:grpSpPr>
          <a:xfrm rot="-10800000">
            <a:off x="9144000" y="7481913"/>
            <a:ext cx="6528704" cy="1774363"/>
            <a:chOff x="0" y="0"/>
            <a:chExt cx="2174794" cy="591063"/>
          </a:xfrm>
        </p:grpSpPr>
        <p:sp>
          <p:nvSpPr>
            <p:cNvPr name="Freeform 50" id="50"/>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51" id="51"/>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52" id="52"/>
          <p:cNvGrpSpPr/>
          <p:nvPr/>
        </p:nvGrpSpPr>
        <p:grpSpPr>
          <a:xfrm rot="-10800000">
            <a:off x="15752305" y="7670614"/>
            <a:ext cx="1396961" cy="139696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55" id="55"/>
          <p:cNvGrpSpPr/>
          <p:nvPr/>
        </p:nvGrpSpPr>
        <p:grpSpPr>
          <a:xfrm rot="5400000">
            <a:off x="15487013" y="8136964"/>
            <a:ext cx="530584" cy="464261"/>
            <a:chOff x="0" y="0"/>
            <a:chExt cx="812800" cy="711200"/>
          </a:xfrm>
        </p:grpSpPr>
        <p:sp>
          <p:nvSpPr>
            <p:cNvPr name="Freeform 56" id="5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57" id="57"/>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58" id="58"/>
          <p:cNvGrpSpPr/>
          <p:nvPr/>
        </p:nvGrpSpPr>
        <p:grpSpPr>
          <a:xfrm rot="-10800000">
            <a:off x="15907402" y="7825710"/>
            <a:ext cx="1086768" cy="1086768"/>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1" id="61"/>
          <p:cNvSpPr txBox="true"/>
          <p:nvPr/>
        </p:nvSpPr>
        <p:spPr>
          <a:xfrm rot="-10800000">
            <a:off x="16185494" y="8017275"/>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62" id="62"/>
          <p:cNvGrpSpPr/>
          <p:nvPr/>
        </p:nvGrpSpPr>
        <p:grpSpPr>
          <a:xfrm rot="-10800000">
            <a:off x="9144000" y="5408786"/>
            <a:ext cx="6528704" cy="1774363"/>
            <a:chOff x="0" y="0"/>
            <a:chExt cx="2174794" cy="591063"/>
          </a:xfrm>
        </p:grpSpPr>
        <p:sp>
          <p:nvSpPr>
            <p:cNvPr name="Freeform 63" id="63"/>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64" id="64"/>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65" id="65"/>
          <p:cNvGrpSpPr/>
          <p:nvPr/>
        </p:nvGrpSpPr>
        <p:grpSpPr>
          <a:xfrm rot="-10800000">
            <a:off x="15752305" y="5597487"/>
            <a:ext cx="1396961" cy="1396961"/>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8" id="68"/>
          <p:cNvGrpSpPr/>
          <p:nvPr/>
        </p:nvGrpSpPr>
        <p:grpSpPr>
          <a:xfrm rot="5400000">
            <a:off x="15487013" y="6063837"/>
            <a:ext cx="530584" cy="464261"/>
            <a:chOff x="0" y="0"/>
            <a:chExt cx="812800" cy="711200"/>
          </a:xfrm>
        </p:grpSpPr>
        <p:sp>
          <p:nvSpPr>
            <p:cNvPr name="Freeform 69" id="6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70" id="7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71" id="71"/>
          <p:cNvGrpSpPr/>
          <p:nvPr/>
        </p:nvGrpSpPr>
        <p:grpSpPr>
          <a:xfrm rot="-10800000">
            <a:off x="15907402" y="5752584"/>
            <a:ext cx="1086768" cy="108676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73" id="7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74" id="74"/>
          <p:cNvSpPr txBox="true"/>
          <p:nvPr/>
        </p:nvSpPr>
        <p:spPr>
          <a:xfrm rot="-10800000">
            <a:off x="16185494" y="5944148"/>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75" id="75"/>
          <p:cNvGrpSpPr/>
          <p:nvPr/>
        </p:nvGrpSpPr>
        <p:grpSpPr>
          <a:xfrm rot="-10800000">
            <a:off x="9144000" y="3331611"/>
            <a:ext cx="6528704" cy="1774363"/>
            <a:chOff x="0" y="0"/>
            <a:chExt cx="2174794" cy="591063"/>
          </a:xfrm>
        </p:grpSpPr>
        <p:sp>
          <p:nvSpPr>
            <p:cNvPr name="Freeform 76" id="76"/>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77" id="77"/>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78" id="78"/>
          <p:cNvGrpSpPr/>
          <p:nvPr/>
        </p:nvGrpSpPr>
        <p:grpSpPr>
          <a:xfrm rot="-10800000">
            <a:off x="15752305" y="3520312"/>
            <a:ext cx="1396961" cy="1396961"/>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80" id="8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81" id="81"/>
          <p:cNvGrpSpPr/>
          <p:nvPr/>
        </p:nvGrpSpPr>
        <p:grpSpPr>
          <a:xfrm rot="5400000">
            <a:off x="15487013" y="3986662"/>
            <a:ext cx="530584" cy="464261"/>
            <a:chOff x="0" y="0"/>
            <a:chExt cx="812800" cy="711200"/>
          </a:xfrm>
        </p:grpSpPr>
        <p:sp>
          <p:nvSpPr>
            <p:cNvPr name="Freeform 82" id="8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83" id="83"/>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84" id="84"/>
          <p:cNvGrpSpPr/>
          <p:nvPr/>
        </p:nvGrpSpPr>
        <p:grpSpPr>
          <a:xfrm rot="-10800000">
            <a:off x="15907402" y="3675409"/>
            <a:ext cx="1086768" cy="1086768"/>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6" id="8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87" id="87"/>
          <p:cNvSpPr txBox="true"/>
          <p:nvPr/>
        </p:nvSpPr>
        <p:spPr>
          <a:xfrm rot="-10800000">
            <a:off x="16185494" y="3866973"/>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sp>
        <p:nvSpPr>
          <p:cNvPr name="TextBox 88" id="88"/>
          <p:cNvSpPr txBox="true"/>
          <p:nvPr/>
        </p:nvSpPr>
        <p:spPr>
          <a:xfrm rot="0">
            <a:off x="9598127" y="3727126"/>
            <a:ext cx="5620451" cy="1035050"/>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keterbatasan untuk membuat model deep learning dan neural networks yang lebih kompleks.</a:t>
            </a:r>
          </a:p>
        </p:txBody>
      </p:sp>
      <p:sp>
        <p:nvSpPr>
          <p:cNvPr name="TextBox 89" id="89"/>
          <p:cNvSpPr txBox="true"/>
          <p:nvPr/>
        </p:nvSpPr>
        <p:spPr>
          <a:xfrm rot="0">
            <a:off x="9699699" y="5762131"/>
            <a:ext cx="5620451" cy="1035050"/>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Keterbatasan performance saat menangani dataset dan tugas yang lebih kompleks dan berskala besar.</a:t>
            </a:r>
          </a:p>
        </p:txBody>
      </p:sp>
      <p:sp>
        <p:nvSpPr>
          <p:cNvPr name="TextBox 90" id="90"/>
          <p:cNvSpPr txBox="true"/>
          <p:nvPr/>
        </p:nvSpPr>
        <p:spPr>
          <a:xfrm rot="0">
            <a:off x="9598127" y="7802274"/>
            <a:ext cx="5620451" cy="1035050"/>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Model MLP memiliki suatu ‘batasan’ dimana dia hanya bisa merekam short-term memory tergantung dari bentuk input yang disiapkan.</a:t>
            </a:r>
            <a:r>
              <a:rPr lang="en-US" sz="1999">
                <a:solidFill>
                  <a:srgbClr val="201F1F"/>
                </a:solidFill>
                <a:latin typeface="Arial Unicode"/>
              </a:rPr>
              <a:t> </a:t>
            </a:r>
          </a:p>
        </p:txBody>
      </p:sp>
    </p:spTree>
  </p:cSld>
  <p:clrMapOvr>
    <a:masterClrMapping/>
  </p:clrMapOvr>
  <p:transition spd="fast">
    <p:wipe dir="u"/>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195907"/>
            <a:ext cx="5660271"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MODEL LSTM</a:t>
            </a:r>
          </a:p>
        </p:txBody>
      </p:sp>
      <p:grpSp>
        <p:nvGrpSpPr>
          <p:cNvPr name="Group 4" id="4"/>
          <p:cNvGrpSpPr/>
          <p:nvPr/>
        </p:nvGrpSpPr>
        <p:grpSpPr>
          <a:xfrm rot="0">
            <a:off x="2505262" y="3333635"/>
            <a:ext cx="6528704" cy="1774363"/>
            <a:chOff x="0" y="0"/>
            <a:chExt cx="2174794" cy="591063"/>
          </a:xfrm>
        </p:grpSpPr>
        <p:sp>
          <p:nvSpPr>
            <p:cNvPr name="Freeform 5" id="5"/>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6" id="6"/>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1028700" y="3522336"/>
            <a:ext cx="1396961" cy="139696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5400000">
            <a:off x="2160369" y="3988686"/>
            <a:ext cx="530584" cy="464261"/>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2" id="12"/>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0">
            <a:off x="1183797" y="3677433"/>
            <a:ext cx="1086768" cy="108676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2959388" y="3793959"/>
            <a:ext cx="5620451" cy="692150"/>
          </a:xfrm>
          <a:prstGeom prst="rect">
            <a:avLst/>
          </a:prstGeom>
        </p:spPr>
        <p:txBody>
          <a:bodyPr anchor="t" rtlCol="false" tIns="0" lIns="0" bIns="0" rIns="0">
            <a:spAutoFit/>
          </a:bodyPr>
          <a:lstStyle/>
          <a:p>
            <a:pPr algn="just">
              <a:lnSpc>
                <a:spcPts val="2800"/>
              </a:lnSpc>
              <a:spcBef>
                <a:spcPct val="0"/>
              </a:spcBef>
            </a:pPr>
            <a:r>
              <a:rPr lang="en-US" sz="2000">
                <a:solidFill>
                  <a:srgbClr val="201F1F"/>
                </a:solidFill>
                <a:latin typeface="Arial Unicode"/>
              </a:rPr>
              <a:t>Flexibility dan scalability untuk membuat neural networks yang kompleks</a:t>
            </a:r>
          </a:p>
        </p:txBody>
      </p:sp>
      <p:sp>
        <p:nvSpPr>
          <p:cNvPr name="TextBox 17" id="17"/>
          <p:cNvSpPr txBox="true"/>
          <p:nvPr/>
        </p:nvSpPr>
        <p:spPr>
          <a:xfrm rot="0">
            <a:off x="1430363" y="3859472"/>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18" id="18"/>
          <p:cNvGrpSpPr/>
          <p:nvPr/>
        </p:nvGrpSpPr>
        <p:grpSpPr>
          <a:xfrm rot="0">
            <a:off x="2505262" y="5406762"/>
            <a:ext cx="6528704" cy="1774363"/>
            <a:chOff x="0" y="0"/>
            <a:chExt cx="2174794" cy="591063"/>
          </a:xfrm>
        </p:grpSpPr>
        <p:sp>
          <p:nvSpPr>
            <p:cNvPr name="Freeform 19" id="19"/>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20" id="20"/>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21" id="21"/>
          <p:cNvGrpSpPr/>
          <p:nvPr/>
        </p:nvGrpSpPr>
        <p:grpSpPr>
          <a:xfrm rot="0">
            <a:off x="1028700" y="5595463"/>
            <a:ext cx="1396961" cy="139696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4" id="24"/>
          <p:cNvGrpSpPr/>
          <p:nvPr/>
        </p:nvGrpSpPr>
        <p:grpSpPr>
          <a:xfrm rot="-5400000">
            <a:off x="2160369" y="6061813"/>
            <a:ext cx="530584" cy="464261"/>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26" id="26"/>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7" id="27"/>
          <p:cNvGrpSpPr/>
          <p:nvPr/>
        </p:nvGrpSpPr>
        <p:grpSpPr>
          <a:xfrm rot="0">
            <a:off x="1183797" y="5750560"/>
            <a:ext cx="1086768" cy="108676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30" id="30"/>
          <p:cNvSpPr txBox="true"/>
          <p:nvPr/>
        </p:nvSpPr>
        <p:spPr>
          <a:xfrm rot="0">
            <a:off x="3009199" y="5938343"/>
            <a:ext cx="5620451" cy="682625"/>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Dukungan yang lebih luas untuk membuat model deep learning</a:t>
            </a:r>
          </a:p>
        </p:txBody>
      </p:sp>
      <p:sp>
        <p:nvSpPr>
          <p:cNvPr name="TextBox 31" id="31"/>
          <p:cNvSpPr txBox="true"/>
          <p:nvPr/>
        </p:nvSpPr>
        <p:spPr>
          <a:xfrm rot="0">
            <a:off x="1430363" y="5932599"/>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32" id="32"/>
          <p:cNvGrpSpPr/>
          <p:nvPr/>
        </p:nvGrpSpPr>
        <p:grpSpPr>
          <a:xfrm rot="0">
            <a:off x="2505262" y="7483937"/>
            <a:ext cx="6528704" cy="1774363"/>
            <a:chOff x="0" y="0"/>
            <a:chExt cx="2174794" cy="591063"/>
          </a:xfrm>
        </p:grpSpPr>
        <p:sp>
          <p:nvSpPr>
            <p:cNvPr name="Freeform 33" id="33"/>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34" id="34"/>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35" id="35"/>
          <p:cNvGrpSpPr/>
          <p:nvPr/>
        </p:nvGrpSpPr>
        <p:grpSpPr>
          <a:xfrm rot="0">
            <a:off x="1028700" y="7672638"/>
            <a:ext cx="1396961" cy="1396961"/>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8" id="38"/>
          <p:cNvGrpSpPr/>
          <p:nvPr/>
        </p:nvGrpSpPr>
        <p:grpSpPr>
          <a:xfrm rot="-5400000">
            <a:off x="2160369" y="8138988"/>
            <a:ext cx="530584" cy="464261"/>
            <a:chOff x="0" y="0"/>
            <a:chExt cx="812800" cy="711200"/>
          </a:xfrm>
        </p:grpSpPr>
        <p:sp>
          <p:nvSpPr>
            <p:cNvPr name="Freeform 39" id="3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40" id="4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41" id="41"/>
          <p:cNvGrpSpPr/>
          <p:nvPr/>
        </p:nvGrpSpPr>
        <p:grpSpPr>
          <a:xfrm rot="0">
            <a:off x="1183797" y="7827735"/>
            <a:ext cx="1086768" cy="1086768"/>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3" id="4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44" id="44"/>
          <p:cNvSpPr txBox="true"/>
          <p:nvPr/>
        </p:nvSpPr>
        <p:spPr>
          <a:xfrm rot="0">
            <a:off x="2990149" y="8009800"/>
            <a:ext cx="5620451" cy="682625"/>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LSTM memiliki model dengan pengelolaan memori yang lebih baik</a:t>
            </a:r>
          </a:p>
        </p:txBody>
      </p:sp>
      <p:sp>
        <p:nvSpPr>
          <p:cNvPr name="TextBox 45" id="45"/>
          <p:cNvSpPr txBox="true"/>
          <p:nvPr/>
        </p:nvSpPr>
        <p:spPr>
          <a:xfrm rot="0">
            <a:off x="1430363" y="8009774"/>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46" id="46"/>
          <p:cNvGrpSpPr/>
          <p:nvPr/>
        </p:nvGrpSpPr>
        <p:grpSpPr>
          <a:xfrm rot="0">
            <a:off x="6346735" y="-1582308"/>
            <a:ext cx="2797265" cy="279726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48" id="4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9" id="49"/>
          <p:cNvGrpSpPr/>
          <p:nvPr/>
        </p:nvGrpSpPr>
        <p:grpSpPr>
          <a:xfrm rot="-10800000">
            <a:off x="9144000" y="7481913"/>
            <a:ext cx="6528704" cy="1774363"/>
            <a:chOff x="0" y="0"/>
            <a:chExt cx="2174794" cy="591063"/>
          </a:xfrm>
        </p:grpSpPr>
        <p:sp>
          <p:nvSpPr>
            <p:cNvPr name="Freeform 50" id="50"/>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51" id="51"/>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52" id="52"/>
          <p:cNvGrpSpPr/>
          <p:nvPr/>
        </p:nvGrpSpPr>
        <p:grpSpPr>
          <a:xfrm rot="-10800000">
            <a:off x="15752305" y="7670614"/>
            <a:ext cx="1396961" cy="139696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55" id="55"/>
          <p:cNvGrpSpPr/>
          <p:nvPr/>
        </p:nvGrpSpPr>
        <p:grpSpPr>
          <a:xfrm rot="5400000">
            <a:off x="15487013" y="8136964"/>
            <a:ext cx="530584" cy="464261"/>
            <a:chOff x="0" y="0"/>
            <a:chExt cx="812800" cy="711200"/>
          </a:xfrm>
        </p:grpSpPr>
        <p:sp>
          <p:nvSpPr>
            <p:cNvPr name="Freeform 56" id="5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57" id="57"/>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58" id="58"/>
          <p:cNvGrpSpPr/>
          <p:nvPr/>
        </p:nvGrpSpPr>
        <p:grpSpPr>
          <a:xfrm rot="-10800000">
            <a:off x="15907402" y="7825710"/>
            <a:ext cx="1086768" cy="1086768"/>
            <a:chOff x="0" y="0"/>
            <a:chExt cx="812800" cy="812800"/>
          </a:xfrm>
        </p:grpSpPr>
        <p:sp>
          <p:nvSpPr>
            <p:cNvPr name="Freeform 59" id="5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0" id="6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1" id="61"/>
          <p:cNvSpPr txBox="true"/>
          <p:nvPr/>
        </p:nvSpPr>
        <p:spPr>
          <a:xfrm rot="-10800000">
            <a:off x="16185494" y="8017275"/>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62" id="62"/>
          <p:cNvGrpSpPr/>
          <p:nvPr/>
        </p:nvGrpSpPr>
        <p:grpSpPr>
          <a:xfrm rot="-10800000">
            <a:off x="9144000" y="5408786"/>
            <a:ext cx="6528704" cy="1774363"/>
            <a:chOff x="0" y="0"/>
            <a:chExt cx="2174794" cy="591063"/>
          </a:xfrm>
        </p:grpSpPr>
        <p:sp>
          <p:nvSpPr>
            <p:cNvPr name="Freeform 63" id="63"/>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FFFFF"/>
            </a:solidFill>
          </p:spPr>
        </p:sp>
        <p:sp>
          <p:nvSpPr>
            <p:cNvPr name="TextBox 64" id="64"/>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65" id="65"/>
          <p:cNvGrpSpPr/>
          <p:nvPr/>
        </p:nvGrpSpPr>
        <p:grpSpPr>
          <a:xfrm rot="-10800000">
            <a:off x="15752305" y="5597487"/>
            <a:ext cx="1396961" cy="1396961"/>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7" id="6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8" id="68"/>
          <p:cNvGrpSpPr/>
          <p:nvPr/>
        </p:nvGrpSpPr>
        <p:grpSpPr>
          <a:xfrm rot="5400000">
            <a:off x="15487013" y="6063837"/>
            <a:ext cx="530584" cy="464261"/>
            <a:chOff x="0" y="0"/>
            <a:chExt cx="812800" cy="711200"/>
          </a:xfrm>
        </p:grpSpPr>
        <p:sp>
          <p:nvSpPr>
            <p:cNvPr name="Freeform 69" id="6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70" id="70"/>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71" id="71"/>
          <p:cNvGrpSpPr/>
          <p:nvPr/>
        </p:nvGrpSpPr>
        <p:grpSpPr>
          <a:xfrm rot="-10800000">
            <a:off x="15907402" y="5752584"/>
            <a:ext cx="1086768" cy="108676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73" id="7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74" id="74"/>
          <p:cNvSpPr txBox="true"/>
          <p:nvPr/>
        </p:nvSpPr>
        <p:spPr>
          <a:xfrm rot="-10800000">
            <a:off x="16185494" y="5944148"/>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grpSp>
        <p:nvGrpSpPr>
          <p:cNvPr name="Group 75" id="75"/>
          <p:cNvGrpSpPr/>
          <p:nvPr/>
        </p:nvGrpSpPr>
        <p:grpSpPr>
          <a:xfrm rot="-10800000">
            <a:off x="9144000" y="3331611"/>
            <a:ext cx="6528704" cy="1774363"/>
            <a:chOff x="0" y="0"/>
            <a:chExt cx="2174794" cy="591063"/>
          </a:xfrm>
        </p:grpSpPr>
        <p:sp>
          <p:nvSpPr>
            <p:cNvPr name="Freeform 76" id="76"/>
            <p:cNvSpPr/>
            <p:nvPr/>
          </p:nvSpPr>
          <p:spPr>
            <a:xfrm flipH="false" flipV="false" rot="0">
              <a:off x="0" y="0"/>
              <a:ext cx="2174794" cy="591063"/>
            </a:xfrm>
            <a:custGeom>
              <a:avLst/>
              <a:gdLst/>
              <a:ahLst/>
              <a:cxnLst/>
              <a:rect r="r" b="b" t="t" l="l"/>
              <a:pathLst>
                <a:path h="591063" w="2174794">
                  <a:moveTo>
                    <a:pt x="60477" y="0"/>
                  </a:moveTo>
                  <a:lnTo>
                    <a:pt x="2114317" y="0"/>
                  </a:lnTo>
                  <a:cubicBezTo>
                    <a:pt x="2147718" y="0"/>
                    <a:pt x="2174794" y="27077"/>
                    <a:pt x="2174794" y="60477"/>
                  </a:cubicBezTo>
                  <a:lnTo>
                    <a:pt x="2174794" y="530586"/>
                  </a:lnTo>
                  <a:cubicBezTo>
                    <a:pt x="2174794" y="563986"/>
                    <a:pt x="2147718" y="591063"/>
                    <a:pt x="2114317" y="591063"/>
                  </a:cubicBezTo>
                  <a:lnTo>
                    <a:pt x="60477" y="591063"/>
                  </a:lnTo>
                  <a:cubicBezTo>
                    <a:pt x="27077" y="591063"/>
                    <a:pt x="0" y="563986"/>
                    <a:pt x="0" y="530586"/>
                  </a:cubicBezTo>
                  <a:lnTo>
                    <a:pt x="0" y="60477"/>
                  </a:lnTo>
                  <a:cubicBezTo>
                    <a:pt x="0" y="27077"/>
                    <a:pt x="27077" y="0"/>
                    <a:pt x="60477" y="0"/>
                  </a:cubicBezTo>
                  <a:close/>
                </a:path>
              </a:pathLst>
            </a:custGeom>
            <a:solidFill>
              <a:srgbClr val="F89B1C"/>
            </a:solidFill>
          </p:spPr>
        </p:sp>
        <p:sp>
          <p:nvSpPr>
            <p:cNvPr name="TextBox 77" id="77"/>
            <p:cNvSpPr txBox="true"/>
            <p:nvPr/>
          </p:nvSpPr>
          <p:spPr>
            <a:xfrm>
              <a:off x="0" y="-47625"/>
              <a:ext cx="2174794" cy="638688"/>
            </a:xfrm>
            <a:prstGeom prst="rect">
              <a:avLst/>
            </a:prstGeom>
          </p:spPr>
          <p:txBody>
            <a:bodyPr anchor="ctr" rtlCol="false" tIns="50800" lIns="50800" bIns="50800" rIns="50800"/>
            <a:lstStyle/>
            <a:p>
              <a:pPr algn="ctr">
                <a:lnSpc>
                  <a:spcPts val="3207"/>
                </a:lnSpc>
              </a:pPr>
            </a:p>
          </p:txBody>
        </p:sp>
      </p:grpSp>
      <p:grpSp>
        <p:nvGrpSpPr>
          <p:cNvPr name="Group 78" id="78"/>
          <p:cNvGrpSpPr/>
          <p:nvPr/>
        </p:nvGrpSpPr>
        <p:grpSpPr>
          <a:xfrm rot="-10800000">
            <a:off x="15752305" y="3520312"/>
            <a:ext cx="1396961" cy="1396961"/>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80" id="8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81" id="81"/>
          <p:cNvGrpSpPr/>
          <p:nvPr/>
        </p:nvGrpSpPr>
        <p:grpSpPr>
          <a:xfrm rot="5400000">
            <a:off x="15487013" y="3986662"/>
            <a:ext cx="530584" cy="464261"/>
            <a:chOff x="0" y="0"/>
            <a:chExt cx="812800" cy="711200"/>
          </a:xfrm>
        </p:grpSpPr>
        <p:sp>
          <p:nvSpPr>
            <p:cNvPr name="Freeform 82" id="82"/>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83" id="83"/>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84" id="84"/>
          <p:cNvGrpSpPr/>
          <p:nvPr/>
        </p:nvGrpSpPr>
        <p:grpSpPr>
          <a:xfrm rot="-10800000">
            <a:off x="15907402" y="3675409"/>
            <a:ext cx="1086768" cy="1086768"/>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6" id="8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87" id="87"/>
          <p:cNvSpPr txBox="true"/>
          <p:nvPr/>
        </p:nvSpPr>
        <p:spPr>
          <a:xfrm rot="-10800000">
            <a:off x="16185494" y="3866973"/>
            <a:ext cx="562110" cy="713163"/>
          </a:xfrm>
          <a:prstGeom prst="rect">
            <a:avLst/>
          </a:prstGeom>
        </p:spPr>
        <p:txBody>
          <a:bodyPr anchor="t" rtlCol="false" tIns="0" lIns="0" bIns="0" rIns="0">
            <a:spAutoFit/>
          </a:bodyPr>
          <a:lstStyle/>
          <a:p>
            <a:pPr algn="ctr">
              <a:lnSpc>
                <a:spcPts val="5666"/>
              </a:lnSpc>
            </a:pPr>
            <a:r>
              <a:rPr lang="en-US" sz="4644">
                <a:solidFill>
                  <a:srgbClr val="201F1F"/>
                </a:solidFill>
                <a:latin typeface="Roboto Condensed Bold"/>
              </a:rPr>
              <a:t>-</a:t>
            </a:r>
          </a:p>
        </p:txBody>
      </p:sp>
      <p:sp>
        <p:nvSpPr>
          <p:cNvPr name="TextBox 88" id="88"/>
          <p:cNvSpPr txBox="true"/>
          <p:nvPr/>
        </p:nvSpPr>
        <p:spPr>
          <a:xfrm rot="0">
            <a:off x="9598127" y="3865217"/>
            <a:ext cx="5620451" cy="682625"/>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Membutuhkan pemahaman konsep yang mendalam</a:t>
            </a:r>
          </a:p>
        </p:txBody>
      </p:sp>
      <p:sp>
        <p:nvSpPr>
          <p:cNvPr name="TextBox 89" id="89"/>
          <p:cNvSpPr txBox="true"/>
          <p:nvPr/>
        </p:nvSpPr>
        <p:spPr>
          <a:xfrm rot="0">
            <a:off x="9699699" y="5940367"/>
            <a:ext cx="5620451" cy="682625"/>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Kurang cocok digunakan untuk dataset skala kecil</a:t>
            </a:r>
          </a:p>
        </p:txBody>
      </p:sp>
      <p:sp>
        <p:nvSpPr>
          <p:cNvPr name="TextBox 90" id="90"/>
          <p:cNvSpPr txBox="true"/>
          <p:nvPr/>
        </p:nvSpPr>
        <p:spPr>
          <a:xfrm rot="0">
            <a:off x="9598127" y="8011824"/>
            <a:ext cx="5620451" cy="682625"/>
          </a:xfrm>
          <a:prstGeom prst="rect">
            <a:avLst/>
          </a:prstGeom>
        </p:spPr>
        <p:txBody>
          <a:bodyPr anchor="t" rtlCol="false" tIns="0" lIns="0" bIns="0" rIns="0">
            <a:spAutoFit/>
          </a:bodyPr>
          <a:lstStyle/>
          <a:p>
            <a:pPr algn="just">
              <a:lnSpc>
                <a:spcPts val="2799"/>
              </a:lnSpc>
              <a:spcBef>
                <a:spcPct val="0"/>
              </a:spcBef>
            </a:pPr>
            <a:r>
              <a:rPr lang="en-US" sz="1999">
                <a:solidFill>
                  <a:srgbClr val="201F1F"/>
                </a:solidFill>
                <a:latin typeface="Arial Unicode"/>
              </a:rPr>
              <a:t>Proses training cukup rumit dengan waktu training yang lama</a:t>
            </a:r>
          </a:p>
        </p:txBody>
      </p:sp>
    </p:spTree>
  </p:cSld>
  <p:clrMapOvr>
    <a:masterClrMapping/>
  </p:clrMapOvr>
  <p:transition spd="fast">
    <p:wipe dir="d"/>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5400000">
            <a:off x="-1895502" y="5403787"/>
            <a:ext cx="6778715" cy="930311"/>
            <a:chOff x="0" y="0"/>
            <a:chExt cx="2961237" cy="406400"/>
          </a:xfrm>
        </p:grpSpPr>
        <p:sp>
          <p:nvSpPr>
            <p:cNvPr name="Freeform 4" id="4"/>
            <p:cNvSpPr/>
            <p:nvPr/>
          </p:nvSpPr>
          <p:spPr>
            <a:xfrm flipH="false" flipV="false" rot="0">
              <a:off x="0" y="0"/>
              <a:ext cx="2961236" cy="406400"/>
            </a:xfrm>
            <a:custGeom>
              <a:avLst/>
              <a:gdLst/>
              <a:ahLst/>
              <a:cxnLst/>
              <a:rect r="r" b="b" t="t" l="l"/>
              <a:pathLst>
                <a:path h="406400" w="2961236">
                  <a:moveTo>
                    <a:pt x="2758036" y="0"/>
                  </a:moveTo>
                  <a:cubicBezTo>
                    <a:pt x="2870261" y="0"/>
                    <a:pt x="2961236" y="90976"/>
                    <a:pt x="2961236" y="203200"/>
                  </a:cubicBezTo>
                  <a:cubicBezTo>
                    <a:pt x="2961236" y="315424"/>
                    <a:pt x="2870261" y="406400"/>
                    <a:pt x="2758036" y="406400"/>
                  </a:cubicBezTo>
                  <a:lnTo>
                    <a:pt x="203200" y="406400"/>
                  </a:lnTo>
                  <a:cubicBezTo>
                    <a:pt x="90976" y="406400"/>
                    <a:pt x="0" y="315424"/>
                    <a:pt x="0" y="203200"/>
                  </a:cubicBezTo>
                  <a:cubicBezTo>
                    <a:pt x="0" y="90976"/>
                    <a:pt x="90976" y="0"/>
                    <a:pt x="203200" y="0"/>
                  </a:cubicBezTo>
                  <a:close/>
                </a:path>
              </a:pathLst>
            </a:custGeom>
            <a:solidFill>
              <a:srgbClr val="F89B1C"/>
            </a:solidFill>
          </p:spPr>
        </p:sp>
        <p:sp>
          <p:nvSpPr>
            <p:cNvPr name="TextBox 5" id="5"/>
            <p:cNvSpPr txBox="true"/>
            <p:nvPr/>
          </p:nvSpPr>
          <p:spPr>
            <a:xfrm>
              <a:off x="0" y="-47625"/>
              <a:ext cx="2961237" cy="454025"/>
            </a:xfrm>
            <a:prstGeom prst="rect">
              <a:avLst/>
            </a:prstGeom>
          </p:spPr>
          <p:txBody>
            <a:bodyPr anchor="ctr" rtlCol="false" tIns="50800" lIns="50800" bIns="50800" rIns="50800"/>
            <a:lstStyle/>
            <a:p>
              <a:pPr algn="ctr">
                <a:lnSpc>
                  <a:spcPts val="3207"/>
                </a:lnSpc>
              </a:pPr>
            </a:p>
          </p:txBody>
        </p:sp>
      </p:grpSp>
      <p:sp>
        <p:nvSpPr>
          <p:cNvPr name="TextBox 6" id="6"/>
          <p:cNvSpPr txBox="true"/>
          <p:nvPr/>
        </p:nvSpPr>
        <p:spPr>
          <a:xfrm rot="0">
            <a:off x="2968327" y="1009650"/>
            <a:ext cx="12351345" cy="910723"/>
          </a:xfrm>
          <a:prstGeom prst="rect">
            <a:avLst/>
          </a:prstGeom>
        </p:spPr>
        <p:txBody>
          <a:bodyPr anchor="t" rtlCol="false" tIns="0" lIns="0" bIns="0" rIns="0">
            <a:spAutoFit/>
          </a:bodyPr>
          <a:lstStyle/>
          <a:p>
            <a:pPr algn="ctr">
              <a:lnSpc>
                <a:spcPts val="7167"/>
              </a:lnSpc>
            </a:pPr>
            <a:r>
              <a:rPr lang="en-US" sz="5874">
                <a:solidFill>
                  <a:srgbClr val="F89B1C"/>
                </a:solidFill>
                <a:latin typeface="Roboto Condensed Bold"/>
              </a:rPr>
              <a:t>KESIMPULAN</a:t>
            </a:r>
          </a:p>
        </p:txBody>
      </p:sp>
      <p:grpSp>
        <p:nvGrpSpPr>
          <p:cNvPr name="Group 7" id="7"/>
          <p:cNvGrpSpPr/>
          <p:nvPr/>
        </p:nvGrpSpPr>
        <p:grpSpPr>
          <a:xfrm rot="0">
            <a:off x="727900" y="-1231111"/>
            <a:ext cx="2462221" cy="24622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 id="10"/>
          <p:cNvGrpSpPr/>
          <p:nvPr/>
        </p:nvGrpSpPr>
        <p:grpSpPr>
          <a:xfrm rot="0">
            <a:off x="15319673" y="-1231111"/>
            <a:ext cx="2462221" cy="246222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3" id="13"/>
          <p:cNvGrpSpPr/>
          <p:nvPr/>
        </p:nvGrpSpPr>
        <p:grpSpPr>
          <a:xfrm rot="0">
            <a:off x="1028700" y="3917208"/>
            <a:ext cx="930311" cy="170000"/>
            <a:chOff x="0" y="0"/>
            <a:chExt cx="245020" cy="44774"/>
          </a:xfrm>
        </p:grpSpPr>
        <p:sp>
          <p:nvSpPr>
            <p:cNvPr name="Freeform 14" id="14"/>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15" id="15"/>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16" id="16"/>
          <p:cNvSpPr txBox="true"/>
          <p:nvPr/>
        </p:nvSpPr>
        <p:spPr>
          <a:xfrm rot="0">
            <a:off x="3856871" y="4333993"/>
            <a:ext cx="4528120" cy="646161"/>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Fokus pada tugas machine learning secara traditional</a:t>
            </a:r>
            <a:r>
              <a:rPr lang="en-US" sz="1913">
                <a:solidFill>
                  <a:srgbClr val="FFFFFF"/>
                </a:solidFill>
                <a:latin typeface="Arial Unicode"/>
              </a:rPr>
              <a:t> </a:t>
            </a:r>
          </a:p>
        </p:txBody>
      </p:sp>
      <p:grpSp>
        <p:nvGrpSpPr>
          <p:cNvPr name="Group 17" id="17"/>
          <p:cNvGrpSpPr/>
          <p:nvPr/>
        </p:nvGrpSpPr>
        <p:grpSpPr>
          <a:xfrm rot="0">
            <a:off x="1028700" y="6593819"/>
            <a:ext cx="930311" cy="170000"/>
            <a:chOff x="0" y="0"/>
            <a:chExt cx="245020" cy="44774"/>
          </a:xfrm>
        </p:grpSpPr>
        <p:sp>
          <p:nvSpPr>
            <p:cNvPr name="Freeform 18" id="18"/>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19" id="19"/>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grpSp>
        <p:nvGrpSpPr>
          <p:cNvPr name="Group 20" id="20"/>
          <p:cNvGrpSpPr/>
          <p:nvPr/>
        </p:nvGrpSpPr>
        <p:grpSpPr>
          <a:xfrm rot="0">
            <a:off x="1028700" y="5255514"/>
            <a:ext cx="930311" cy="170000"/>
            <a:chOff x="0" y="0"/>
            <a:chExt cx="245020" cy="44774"/>
          </a:xfrm>
        </p:grpSpPr>
        <p:sp>
          <p:nvSpPr>
            <p:cNvPr name="Freeform 21" id="21"/>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22" id="22"/>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23" id="23"/>
          <p:cNvSpPr txBox="true"/>
          <p:nvPr/>
        </p:nvSpPr>
        <p:spPr>
          <a:xfrm rot="0">
            <a:off x="3856871" y="5680958"/>
            <a:ext cx="4528120" cy="646161"/>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Efisien untuk dataset berukuran kecil hingga menengah</a:t>
            </a:r>
          </a:p>
        </p:txBody>
      </p:sp>
      <p:sp>
        <p:nvSpPr>
          <p:cNvPr name="TextBox 24" id="24"/>
          <p:cNvSpPr txBox="true"/>
          <p:nvPr/>
        </p:nvSpPr>
        <p:spPr>
          <a:xfrm rot="0">
            <a:off x="3856871" y="6934360"/>
            <a:ext cx="4528120" cy="646161"/>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Keterbatasan untuk membuat model neural networks yang lebih kompleks</a:t>
            </a:r>
          </a:p>
        </p:txBody>
      </p:sp>
      <p:sp>
        <p:nvSpPr>
          <p:cNvPr name="TextBox 25" id="25"/>
          <p:cNvSpPr txBox="true"/>
          <p:nvPr/>
        </p:nvSpPr>
        <p:spPr>
          <a:xfrm rot="0">
            <a:off x="3856871" y="8130612"/>
            <a:ext cx="4528120" cy="979249"/>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Ideal untuk pemula atau mereka yang ingin melakukan implementasi secara cepat</a:t>
            </a:r>
          </a:p>
        </p:txBody>
      </p:sp>
      <p:grpSp>
        <p:nvGrpSpPr>
          <p:cNvPr name="Group 26" id="26"/>
          <p:cNvGrpSpPr/>
          <p:nvPr/>
        </p:nvGrpSpPr>
        <p:grpSpPr>
          <a:xfrm rot="0">
            <a:off x="1028700" y="7779636"/>
            <a:ext cx="930311" cy="170000"/>
            <a:chOff x="0" y="0"/>
            <a:chExt cx="245020" cy="44774"/>
          </a:xfrm>
        </p:grpSpPr>
        <p:sp>
          <p:nvSpPr>
            <p:cNvPr name="Freeform 27" id="27"/>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28" id="28"/>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29" id="29"/>
          <p:cNvSpPr txBox="true"/>
          <p:nvPr/>
        </p:nvSpPr>
        <p:spPr>
          <a:xfrm rot="0">
            <a:off x="3190121" y="2888635"/>
            <a:ext cx="4528120" cy="580898"/>
          </a:xfrm>
          <a:prstGeom prst="rect">
            <a:avLst/>
          </a:prstGeom>
        </p:spPr>
        <p:txBody>
          <a:bodyPr anchor="t" rtlCol="false" tIns="0" lIns="0" bIns="0" rIns="0">
            <a:spAutoFit/>
          </a:bodyPr>
          <a:lstStyle/>
          <a:p>
            <a:pPr algn="ctr">
              <a:lnSpc>
                <a:spcPts val="4636"/>
              </a:lnSpc>
            </a:pPr>
            <a:r>
              <a:rPr lang="en-US" sz="3800">
                <a:solidFill>
                  <a:srgbClr val="FFFFFF"/>
                </a:solidFill>
                <a:latin typeface="Roboto Condensed Bold"/>
              </a:rPr>
              <a:t>MLP (SKLEARN)</a:t>
            </a:r>
          </a:p>
        </p:txBody>
      </p:sp>
      <p:grpSp>
        <p:nvGrpSpPr>
          <p:cNvPr name="Group 30" id="30"/>
          <p:cNvGrpSpPr/>
          <p:nvPr/>
        </p:nvGrpSpPr>
        <p:grpSpPr>
          <a:xfrm rot="5400000">
            <a:off x="6937040" y="5403787"/>
            <a:ext cx="6778715" cy="930311"/>
            <a:chOff x="0" y="0"/>
            <a:chExt cx="2961237" cy="406400"/>
          </a:xfrm>
        </p:grpSpPr>
        <p:sp>
          <p:nvSpPr>
            <p:cNvPr name="Freeform 31" id="31"/>
            <p:cNvSpPr/>
            <p:nvPr/>
          </p:nvSpPr>
          <p:spPr>
            <a:xfrm flipH="false" flipV="false" rot="0">
              <a:off x="0" y="0"/>
              <a:ext cx="2961236" cy="406400"/>
            </a:xfrm>
            <a:custGeom>
              <a:avLst/>
              <a:gdLst/>
              <a:ahLst/>
              <a:cxnLst/>
              <a:rect r="r" b="b" t="t" l="l"/>
              <a:pathLst>
                <a:path h="406400" w="2961236">
                  <a:moveTo>
                    <a:pt x="2758036" y="0"/>
                  </a:moveTo>
                  <a:cubicBezTo>
                    <a:pt x="2870261" y="0"/>
                    <a:pt x="2961236" y="90976"/>
                    <a:pt x="2961236" y="203200"/>
                  </a:cubicBezTo>
                  <a:cubicBezTo>
                    <a:pt x="2961236" y="315424"/>
                    <a:pt x="2870261" y="406400"/>
                    <a:pt x="2758036" y="406400"/>
                  </a:cubicBezTo>
                  <a:lnTo>
                    <a:pt x="203200" y="406400"/>
                  </a:lnTo>
                  <a:cubicBezTo>
                    <a:pt x="90976" y="406400"/>
                    <a:pt x="0" y="315424"/>
                    <a:pt x="0" y="203200"/>
                  </a:cubicBezTo>
                  <a:cubicBezTo>
                    <a:pt x="0" y="90976"/>
                    <a:pt x="90976" y="0"/>
                    <a:pt x="203200" y="0"/>
                  </a:cubicBezTo>
                  <a:close/>
                </a:path>
              </a:pathLst>
            </a:custGeom>
            <a:solidFill>
              <a:srgbClr val="F89B1C"/>
            </a:solidFill>
          </p:spPr>
        </p:sp>
        <p:sp>
          <p:nvSpPr>
            <p:cNvPr name="TextBox 32" id="32"/>
            <p:cNvSpPr txBox="true"/>
            <p:nvPr/>
          </p:nvSpPr>
          <p:spPr>
            <a:xfrm>
              <a:off x="0" y="-47625"/>
              <a:ext cx="2961237" cy="454025"/>
            </a:xfrm>
            <a:prstGeom prst="rect">
              <a:avLst/>
            </a:prstGeom>
          </p:spPr>
          <p:txBody>
            <a:bodyPr anchor="ctr" rtlCol="false" tIns="50800" lIns="50800" bIns="50800" rIns="50800"/>
            <a:lstStyle/>
            <a:p>
              <a:pPr algn="ctr">
                <a:lnSpc>
                  <a:spcPts val="3207"/>
                </a:lnSpc>
              </a:pPr>
            </a:p>
          </p:txBody>
        </p:sp>
      </p:grpSp>
      <p:grpSp>
        <p:nvGrpSpPr>
          <p:cNvPr name="Group 33" id="33"/>
          <p:cNvGrpSpPr/>
          <p:nvPr/>
        </p:nvGrpSpPr>
        <p:grpSpPr>
          <a:xfrm rot="0">
            <a:off x="9861242" y="3917208"/>
            <a:ext cx="930311" cy="170000"/>
            <a:chOff x="0" y="0"/>
            <a:chExt cx="245020" cy="44774"/>
          </a:xfrm>
        </p:grpSpPr>
        <p:sp>
          <p:nvSpPr>
            <p:cNvPr name="Freeform 34" id="34"/>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35" id="35"/>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36" id="36"/>
          <p:cNvSpPr txBox="true"/>
          <p:nvPr/>
        </p:nvSpPr>
        <p:spPr>
          <a:xfrm rot="0">
            <a:off x="12591777" y="4286368"/>
            <a:ext cx="4528120" cy="646161"/>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Focus pada model neural network yang lebih kompleks dan deep learning</a:t>
            </a:r>
          </a:p>
        </p:txBody>
      </p:sp>
      <p:grpSp>
        <p:nvGrpSpPr>
          <p:cNvPr name="Group 37" id="37"/>
          <p:cNvGrpSpPr/>
          <p:nvPr/>
        </p:nvGrpSpPr>
        <p:grpSpPr>
          <a:xfrm rot="0">
            <a:off x="9861242" y="6498569"/>
            <a:ext cx="930311" cy="170000"/>
            <a:chOff x="0" y="0"/>
            <a:chExt cx="245020" cy="44774"/>
          </a:xfrm>
        </p:grpSpPr>
        <p:sp>
          <p:nvSpPr>
            <p:cNvPr name="Freeform 38" id="38"/>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39" id="39"/>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grpSp>
        <p:nvGrpSpPr>
          <p:cNvPr name="Group 40" id="40"/>
          <p:cNvGrpSpPr/>
          <p:nvPr/>
        </p:nvGrpSpPr>
        <p:grpSpPr>
          <a:xfrm rot="0">
            <a:off x="9861242" y="5160264"/>
            <a:ext cx="930311" cy="170000"/>
            <a:chOff x="0" y="0"/>
            <a:chExt cx="245020" cy="44774"/>
          </a:xfrm>
        </p:grpSpPr>
        <p:sp>
          <p:nvSpPr>
            <p:cNvPr name="Freeform 41" id="41"/>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42" id="42"/>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43" id="43"/>
          <p:cNvSpPr txBox="true"/>
          <p:nvPr/>
        </p:nvSpPr>
        <p:spPr>
          <a:xfrm rot="0">
            <a:off x="12594163" y="5577048"/>
            <a:ext cx="4528120" cy="646161"/>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Lebih unggul dalam menangani data besar dan komputasi yang kompleks</a:t>
            </a:r>
          </a:p>
        </p:txBody>
      </p:sp>
      <p:sp>
        <p:nvSpPr>
          <p:cNvPr name="TextBox 44" id="44"/>
          <p:cNvSpPr txBox="true"/>
          <p:nvPr/>
        </p:nvSpPr>
        <p:spPr>
          <a:xfrm rot="0">
            <a:off x="12594163" y="6735244"/>
            <a:ext cx="4528120" cy="979249"/>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Menyediakan kerangka kerja yang fleksibel untuk membangun neural networks yang kompleks</a:t>
            </a:r>
            <a:r>
              <a:rPr lang="en-US" sz="1913">
                <a:solidFill>
                  <a:srgbClr val="FFFFFF"/>
                </a:solidFill>
                <a:latin typeface="Arial Unicode"/>
              </a:rPr>
              <a:t> </a:t>
            </a:r>
          </a:p>
        </p:txBody>
      </p:sp>
      <p:sp>
        <p:nvSpPr>
          <p:cNvPr name="TextBox 45" id="45"/>
          <p:cNvSpPr txBox="true"/>
          <p:nvPr/>
        </p:nvSpPr>
        <p:spPr>
          <a:xfrm rot="0">
            <a:off x="12591777" y="8130612"/>
            <a:ext cx="4528120" cy="979249"/>
          </a:xfrm>
          <a:prstGeom prst="rect">
            <a:avLst/>
          </a:prstGeom>
        </p:spPr>
        <p:txBody>
          <a:bodyPr anchor="t" rtlCol="false" tIns="0" lIns="0" bIns="0" rIns="0">
            <a:spAutoFit/>
          </a:bodyPr>
          <a:lstStyle/>
          <a:p>
            <a:pPr algn="just">
              <a:lnSpc>
                <a:spcPts val="2678"/>
              </a:lnSpc>
              <a:spcBef>
                <a:spcPct val="0"/>
              </a:spcBef>
            </a:pPr>
            <a:r>
              <a:rPr lang="en-US" sz="1913">
                <a:solidFill>
                  <a:srgbClr val="FFFFFF"/>
                </a:solidFill>
                <a:latin typeface="Arial Unicode"/>
              </a:rPr>
              <a:t>Lebih cocok digunakan apabila memiliki pengalaman/pemahaman yang lebih dalam tentang machine learning</a:t>
            </a:r>
          </a:p>
        </p:txBody>
      </p:sp>
      <p:grpSp>
        <p:nvGrpSpPr>
          <p:cNvPr name="Group 46" id="46"/>
          <p:cNvGrpSpPr/>
          <p:nvPr/>
        </p:nvGrpSpPr>
        <p:grpSpPr>
          <a:xfrm rot="0">
            <a:off x="9861242" y="7779636"/>
            <a:ext cx="930311" cy="170000"/>
            <a:chOff x="0" y="0"/>
            <a:chExt cx="245020" cy="44774"/>
          </a:xfrm>
        </p:grpSpPr>
        <p:sp>
          <p:nvSpPr>
            <p:cNvPr name="Freeform 47" id="47"/>
            <p:cNvSpPr/>
            <p:nvPr/>
          </p:nvSpPr>
          <p:spPr>
            <a:xfrm flipH="false" flipV="false" rot="0">
              <a:off x="0" y="0"/>
              <a:ext cx="245020" cy="44774"/>
            </a:xfrm>
            <a:custGeom>
              <a:avLst/>
              <a:gdLst/>
              <a:ahLst/>
              <a:cxnLst/>
              <a:rect r="r" b="b" t="t" l="l"/>
              <a:pathLst>
                <a:path h="44774" w="245020">
                  <a:moveTo>
                    <a:pt x="0" y="0"/>
                  </a:moveTo>
                  <a:lnTo>
                    <a:pt x="245020" y="0"/>
                  </a:lnTo>
                  <a:lnTo>
                    <a:pt x="245020" y="44774"/>
                  </a:lnTo>
                  <a:lnTo>
                    <a:pt x="0" y="44774"/>
                  </a:lnTo>
                  <a:close/>
                </a:path>
              </a:pathLst>
            </a:custGeom>
            <a:solidFill>
              <a:srgbClr val="FFFFFF"/>
            </a:solidFill>
          </p:spPr>
        </p:sp>
        <p:sp>
          <p:nvSpPr>
            <p:cNvPr name="TextBox 48" id="48"/>
            <p:cNvSpPr txBox="true"/>
            <p:nvPr/>
          </p:nvSpPr>
          <p:spPr>
            <a:xfrm>
              <a:off x="0" y="-47625"/>
              <a:ext cx="245020" cy="92399"/>
            </a:xfrm>
            <a:prstGeom prst="rect">
              <a:avLst/>
            </a:prstGeom>
          </p:spPr>
          <p:txBody>
            <a:bodyPr anchor="ctr" rtlCol="false" tIns="50800" lIns="50800" bIns="50800" rIns="50800"/>
            <a:lstStyle/>
            <a:p>
              <a:pPr algn="ctr">
                <a:lnSpc>
                  <a:spcPts val="3207"/>
                </a:lnSpc>
              </a:pPr>
            </a:p>
          </p:txBody>
        </p:sp>
      </p:grpSp>
      <p:sp>
        <p:nvSpPr>
          <p:cNvPr name="TextBox 49" id="49"/>
          <p:cNvSpPr txBox="true"/>
          <p:nvPr/>
        </p:nvSpPr>
        <p:spPr>
          <a:xfrm rot="0">
            <a:off x="12496527" y="2888635"/>
            <a:ext cx="4528120" cy="580898"/>
          </a:xfrm>
          <a:prstGeom prst="rect">
            <a:avLst/>
          </a:prstGeom>
        </p:spPr>
        <p:txBody>
          <a:bodyPr anchor="t" rtlCol="false" tIns="0" lIns="0" bIns="0" rIns="0">
            <a:spAutoFit/>
          </a:bodyPr>
          <a:lstStyle/>
          <a:p>
            <a:pPr algn="ctr">
              <a:lnSpc>
                <a:spcPts val="4636"/>
              </a:lnSpc>
            </a:pPr>
            <a:r>
              <a:rPr lang="en-US" sz="3800">
                <a:solidFill>
                  <a:srgbClr val="FFFFFF"/>
                </a:solidFill>
                <a:latin typeface="Roboto Condensed Bold"/>
              </a:rPr>
              <a:t>LSTM (TENSORFLOW)</a:t>
            </a:r>
          </a:p>
        </p:txBody>
      </p:sp>
      <p:grpSp>
        <p:nvGrpSpPr>
          <p:cNvPr name="Group 50" id="50"/>
          <p:cNvGrpSpPr/>
          <p:nvPr/>
        </p:nvGrpSpPr>
        <p:grpSpPr>
          <a:xfrm rot="-10800000">
            <a:off x="2142365" y="4119649"/>
            <a:ext cx="1103424" cy="1103424"/>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52" id="5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53" id="53"/>
          <p:cNvGrpSpPr/>
          <p:nvPr/>
        </p:nvGrpSpPr>
        <p:grpSpPr>
          <a:xfrm rot="5400000">
            <a:off x="1932817" y="4488007"/>
            <a:ext cx="419095" cy="366708"/>
            <a:chOff x="0" y="0"/>
            <a:chExt cx="812800" cy="711200"/>
          </a:xfrm>
        </p:grpSpPr>
        <p:sp>
          <p:nvSpPr>
            <p:cNvPr name="Freeform 54" id="5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55" id="5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56" id="56"/>
          <p:cNvGrpSpPr/>
          <p:nvPr/>
        </p:nvGrpSpPr>
        <p:grpSpPr>
          <a:xfrm rot="-10800000">
            <a:off x="2264871" y="4242156"/>
            <a:ext cx="858410" cy="858410"/>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8" id="5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59" id="59"/>
          <p:cNvSpPr txBox="true"/>
          <p:nvPr/>
        </p:nvSpPr>
        <p:spPr>
          <a:xfrm rot="0">
            <a:off x="2484529" y="4383943"/>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1</a:t>
            </a:r>
          </a:p>
        </p:txBody>
      </p:sp>
      <p:grpSp>
        <p:nvGrpSpPr>
          <p:cNvPr name="Group 60" id="60"/>
          <p:cNvGrpSpPr/>
          <p:nvPr/>
        </p:nvGrpSpPr>
        <p:grpSpPr>
          <a:xfrm rot="-10800000">
            <a:off x="2142365" y="5480145"/>
            <a:ext cx="1103424" cy="1103424"/>
            <a:chOff x="0" y="0"/>
            <a:chExt cx="812800" cy="812800"/>
          </a:xfrm>
        </p:grpSpPr>
        <p:sp>
          <p:nvSpPr>
            <p:cNvPr name="Freeform 61" id="6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62" id="6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63" id="63"/>
          <p:cNvGrpSpPr/>
          <p:nvPr/>
        </p:nvGrpSpPr>
        <p:grpSpPr>
          <a:xfrm rot="5400000">
            <a:off x="1932817" y="5848503"/>
            <a:ext cx="419095" cy="366708"/>
            <a:chOff x="0" y="0"/>
            <a:chExt cx="812800" cy="711200"/>
          </a:xfrm>
        </p:grpSpPr>
        <p:sp>
          <p:nvSpPr>
            <p:cNvPr name="Freeform 64" id="6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65" id="6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66" id="66"/>
          <p:cNvGrpSpPr/>
          <p:nvPr/>
        </p:nvGrpSpPr>
        <p:grpSpPr>
          <a:xfrm rot="-10800000">
            <a:off x="2264871" y="5602652"/>
            <a:ext cx="858410" cy="858410"/>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68" id="6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9" id="69"/>
          <p:cNvSpPr txBox="true"/>
          <p:nvPr/>
        </p:nvSpPr>
        <p:spPr>
          <a:xfrm rot="0">
            <a:off x="2484529" y="5744439"/>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2</a:t>
            </a:r>
          </a:p>
        </p:txBody>
      </p:sp>
      <p:grpSp>
        <p:nvGrpSpPr>
          <p:cNvPr name="Group 70" id="70"/>
          <p:cNvGrpSpPr/>
          <p:nvPr/>
        </p:nvGrpSpPr>
        <p:grpSpPr>
          <a:xfrm rot="-10800000">
            <a:off x="2142365" y="6763819"/>
            <a:ext cx="1103424" cy="1103424"/>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72" id="7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3" id="73"/>
          <p:cNvGrpSpPr/>
          <p:nvPr/>
        </p:nvGrpSpPr>
        <p:grpSpPr>
          <a:xfrm rot="5400000">
            <a:off x="1932817" y="7132177"/>
            <a:ext cx="419095" cy="366708"/>
            <a:chOff x="0" y="0"/>
            <a:chExt cx="812800" cy="711200"/>
          </a:xfrm>
        </p:grpSpPr>
        <p:sp>
          <p:nvSpPr>
            <p:cNvPr name="Freeform 74" id="7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75" id="7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76" id="76"/>
          <p:cNvGrpSpPr/>
          <p:nvPr/>
        </p:nvGrpSpPr>
        <p:grpSpPr>
          <a:xfrm rot="-10800000">
            <a:off x="2264871" y="6886326"/>
            <a:ext cx="858410" cy="858410"/>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8" id="7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79" id="79"/>
          <p:cNvSpPr txBox="true"/>
          <p:nvPr/>
        </p:nvSpPr>
        <p:spPr>
          <a:xfrm rot="0">
            <a:off x="2484529" y="7028113"/>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3</a:t>
            </a:r>
          </a:p>
        </p:txBody>
      </p:sp>
      <p:grpSp>
        <p:nvGrpSpPr>
          <p:cNvPr name="Group 80" id="80"/>
          <p:cNvGrpSpPr/>
          <p:nvPr/>
        </p:nvGrpSpPr>
        <p:grpSpPr>
          <a:xfrm rot="-10800000">
            <a:off x="2142365" y="8006437"/>
            <a:ext cx="1103424" cy="1103424"/>
            <a:chOff x="0" y="0"/>
            <a:chExt cx="812800" cy="812800"/>
          </a:xfrm>
        </p:grpSpPr>
        <p:sp>
          <p:nvSpPr>
            <p:cNvPr name="Freeform 81" id="8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82" id="8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83" id="83"/>
          <p:cNvGrpSpPr/>
          <p:nvPr/>
        </p:nvGrpSpPr>
        <p:grpSpPr>
          <a:xfrm rot="5400000">
            <a:off x="1932817" y="8374795"/>
            <a:ext cx="419095" cy="366708"/>
            <a:chOff x="0" y="0"/>
            <a:chExt cx="812800" cy="711200"/>
          </a:xfrm>
        </p:grpSpPr>
        <p:sp>
          <p:nvSpPr>
            <p:cNvPr name="Freeform 84" id="8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85" id="8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86" id="86"/>
          <p:cNvGrpSpPr/>
          <p:nvPr/>
        </p:nvGrpSpPr>
        <p:grpSpPr>
          <a:xfrm rot="-10800000">
            <a:off x="2264871" y="8128944"/>
            <a:ext cx="858410" cy="858410"/>
            <a:chOff x="0" y="0"/>
            <a:chExt cx="812800" cy="812800"/>
          </a:xfrm>
        </p:grpSpPr>
        <p:sp>
          <p:nvSpPr>
            <p:cNvPr name="Freeform 87" id="8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88" id="8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89" id="89"/>
          <p:cNvSpPr txBox="true"/>
          <p:nvPr/>
        </p:nvSpPr>
        <p:spPr>
          <a:xfrm rot="0">
            <a:off x="2484529" y="8270731"/>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4</a:t>
            </a:r>
          </a:p>
        </p:txBody>
      </p:sp>
      <p:grpSp>
        <p:nvGrpSpPr>
          <p:cNvPr name="Group 90" id="90"/>
          <p:cNvGrpSpPr/>
          <p:nvPr/>
        </p:nvGrpSpPr>
        <p:grpSpPr>
          <a:xfrm rot="-10800000">
            <a:off x="10916853" y="4087209"/>
            <a:ext cx="1103424" cy="1103424"/>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92" id="9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93" id="93"/>
          <p:cNvGrpSpPr/>
          <p:nvPr/>
        </p:nvGrpSpPr>
        <p:grpSpPr>
          <a:xfrm rot="5400000">
            <a:off x="10707306" y="4455567"/>
            <a:ext cx="419095" cy="366708"/>
            <a:chOff x="0" y="0"/>
            <a:chExt cx="812800" cy="711200"/>
          </a:xfrm>
        </p:grpSpPr>
        <p:sp>
          <p:nvSpPr>
            <p:cNvPr name="Freeform 94" id="9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95" id="9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96" id="96"/>
          <p:cNvGrpSpPr/>
          <p:nvPr/>
        </p:nvGrpSpPr>
        <p:grpSpPr>
          <a:xfrm rot="-10800000">
            <a:off x="11039360" y="4209716"/>
            <a:ext cx="858410" cy="858410"/>
            <a:chOff x="0" y="0"/>
            <a:chExt cx="812800" cy="812800"/>
          </a:xfrm>
        </p:grpSpPr>
        <p:sp>
          <p:nvSpPr>
            <p:cNvPr name="Freeform 97" id="9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98" id="9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99" id="99"/>
          <p:cNvSpPr txBox="true"/>
          <p:nvPr/>
        </p:nvSpPr>
        <p:spPr>
          <a:xfrm rot="0">
            <a:off x="11259018" y="4351503"/>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1</a:t>
            </a:r>
          </a:p>
        </p:txBody>
      </p:sp>
      <p:grpSp>
        <p:nvGrpSpPr>
          <p:cNvPr name="Group 100" id="100"/>
          <p:cNvGrpSpPr/>
          <p:nvPr/>
        </p:nvGrpSpPr>
        <p:grpSpPr>
          <a:xfrm rot="-10800000">
            <a:off x="10916853" y="5447704"/>
            <a:ext cx="1103424" cy="1103424"/>
            <a:chOff x="0" y="0"/>
            <a:chExt cx="812800" cy="812800"/>
          </a:xfrm>
        </p:grpSpPr>
        <p:sp>
          <p:nvSpPr>
            <p:cNvPr name="Freeform 101" id="10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102" id="10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03" id="103"/>
          <p:cNvGrpSpPr/>
          <p:nvPr/>
        </p:nvGrpSpPr>
        <p:grpSpPr>
          <a:xfrm rot="5400000">
            <a:off x="10707306" y="5816063"/>
            <a:ext cx="419095" cy="366708"/>
            <a:chOff x="0" y="0"/>
            <a:chExt cx="812800" cy="711200"/>
          </a:xfrm>
        </p:grpSpPr>
        <p:sp>
          <p:nvSpPr>
            <p:cNvPr name="Freeform 104" id="10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05" id="10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06" id="106"/>
          <p:cNvGrpSpPr/>
          <p:nvPr/>
        </p:nvGrpSpPr>
        <p:grpSpPr>
          <a:xfrm rot="-10800000">
            <a:off x="11039360" y="5570211"/>
            <a:ext cx="858410" cy="858410"/>
            <a:chOff x="0" y="0"/>
            <a:chExt cx="812800" cy="812800"/>
          </a:xfrm>
        </p:grpSpPr>
        <p:sp>
          <p:nvSpPr>
            <p:cNvPr name="Freeform 107" id="10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8" id="10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09" id="109"/>
          <p:cNvSpPr txBox="true"/>
          <p:nvPr/>
        </p:nvSpPr>
        <p:spPr>
          <a:xfrm rot="0">
            <a:off x="11259018" y="5711999"/>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2</a:t>
            </a:r>
          </a:p>
        </p:txBody>
      </p:sp>
      <p:grpSp>
        <p:nvGrpSpPr>
          <p:cNvPr name="Group 110" id="110"/>
          <p:cNvGrpSpPr/>
          <p:nvPr/>
        </p:nvGrpSpPr>
        <p:grpSpPr>
          <a:xfrm rot="-10800000">
            <a:off x="10916853" y="6731379"/>
            <a:ext cx="1103424" cy="1103424"/>
            <a:chOff x="0" y="0"/>
            <a:chExt cx="812800" cy="812800"/>
          </a:xfrm>
        </p:grpSpPr>
        <p:sp>
          <p:nvSpPr>
            <p:cNvPr name="Freeform 111" id="1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12" id="11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13" id="113"/>
          <p:cNvGrpSpPr/>
          <p:nvPr/>
        </p:nvGrpSpPr>
        <p:grpSpPr>
          <a:xfrm rot="5400000">
            <a:off x="10707306" y="7099737"/>
            <a:ext cx="419095" cy="366708"/>
            <a:chOff x="0" y="0"/>
            <a:chExt cx="812800" cy="711200"/>
          </a:xfrm>
        </p:grpSpPr>
        <p:sp>
          <p:nvSpPr>
            <p:cNvPr name="Freeform 114" id="11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89B1C"/>
            </a:solidFill>
          </p:spPr>
        </p:sp>
        <p:sp>
          <p:nvSpPr>
            <p:cNvPr name="TextBox 115" id="11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16" id="116"/>
          <p:cNvGrpSpPr/>
          <p:nvPr/>
        </p:nvGrpSpPr>
        <p:grpSpPr>
          <a:xfrm rot="-10800000">
            <a:off x="11039360" y="6853886"/>
            <a:ext cx="858410" cy="858410"/>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118" id="11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19" id="119"/>
          <p:cNvSpPr txBox="true"/>
          <p:nvPr/>
        </p:nvSpPr>
        <p:spPr>
          <a:xfrm rot="0">
            <a:off x="11259018" y="6995673"/>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3</a:t>
            </a:r>
          </a:p>
        </p:txBody>
      </p:sp>
      <p:grpSp>
        <p:nvGrpSpPr>
          <p:cNvPr name="Group 120" id="120"/>
          <p:cNvGrpSpPr/>
          <p:nvPr/>
        </p:nvGrpSpPr>
        <p:grpSpPr>
          <a:xfrm rot="-10800000">
            <a:off x="10916853" y="7973997"/>
            <a:ext cx="1103424" cy="1103424"/>
            <a:chOff x="0" y="0"/>
            <a:chExt cx="812800" cy="812800"/>
          </a:xfrm>
        </p:grpSpPr>
        <p:sp>
          <p:nvSpPr>
            <p:cNvPr name="Freeform 121" id="1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122" id="12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23" id="123"/>
          <p:cNvGrpSpPr/>
          <p:nvPr/>
        </p:nvGrpSpPr>
        <p:grpSpPr>
          <a:xfrm rot="5400000">
            <a:off x="10707306" y="8342355"/>
            <a:ext cx="419095" cy="366708"/>
            <a:chOff x="0" y="0"/>
            <a:chExt cx="812800" cy="711200"/>
          </a:xfrm>
        </p:grpSpPr>
        <p:sp>
          <p:nvSpPr>
            <p:cNvPr name="Freeform 124" id="124"/>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25" id="125"/>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26" id="126"/>
          <p:cNvGrpSpPr/>
          <p:nvPr/>
        </p:nvGrpSpPr>
        <p:grpSpPr>
          <a:xfrm rot="-10800000">
            <a:off x="11039360" y="8096504"/>
            <a:ext cx="858410" cy="858410"/>
            <a:chOff x="0" y="0"/>
            <a:chExt cx="812800" cy="812800"/>
          </a:xfrm>
        </p:grpSpPr>
        <p:sp>
          <p:nvSpPr>
            <p:cNvPr name="Freeform 127" id="1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8" id="12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29" id="129"/>
          <p:cNvSpPr txBox="true"/>
          <p:nvPr/>
        </p:nvSpPr>
        <p:spPr>
          <a:xfrm rot="0">
            <a:off x="11259018" y="8238291"/>
            <a:ext cx="443996" cy="565311"/>
          </a:xfrm>
          <a:prstGeom prst="rect">
            <a:avLst/>
          </a:prstGeom>
        </p:spPr>
        <p:txBody>
          <a:bodyPr anchor="t" rtlCol="false" tIns="0" lIns="0" bIns="0" rIns="0">
            <a:spAutoFit/>
          </a:bodyPr>
          <a:lstStyle/>
          <a:p>
            <a:pPr algn="ctr">
              <a:lnSpc>
                <a:spcPts val="4476"/>
              </a:lnSpc>
            </a:pPr>
            <a:r>
              <a:rPr lang="en-US" sz="3668">
                <a:solidFill>
                  <a:srgbClr val="201F1F"/>
                </a:solidFill>
                <a:latin typeface="Roboto Condensed Bold"/>
              </a:rPr>
              <a:t>4</a:t>
            </a:r>
          </a:p>
        </p:txBody>
      </p:sp>
    </p:spTree>
  </p:cSld>
  <p:clrMapOvr>
    <a:masterClrMapping/>
  </p:clrMapOvr>
  <p:transition spd="fast">
    <p:wipe dir="d"/>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1201698"/>
            <a:ext cx="4902154"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REFERENSI</a:t>
            </a:r>
          </a:p>
        </p:txBody>
      </p:sp>
      <p:sp>
        <p:nvSpPr>
          <p:cNvPr name="TextBox 4" id="4"/>
          <p:cNvSpPr txBox="true"/>
          <p:nvPr/>
        </p:nvSpPr>
        <p:spPr>
          <a:xfrm rot="0">
            <a:off x="1028700" y="2689127"/>
            <a:ext cx="16230600" cy="5981478"/>
          </a:xfrm>
          <a:prstGeom prst="rect">
            <a:avLst/>
          </a:prstGeom>
        </p:spPr>
        <p:txBody>
          <a:bodyPr anchor="t" rtlCol="false" tIns="0" lIns="0" bIns="0" rIns="0">
            <a:spAutoFit/>
          </a:bodyPr>
          <a:lstStyle/>
          <a:p>
            <a:pPr algn="just" marL="487661" indent="-243831" lvl="1">
              <a:lnSpc>
                <a:spcPts val="3162"/>
              </a:lnSpc>
              <a:buFont typeface="Arial"/>
              <a:buChar char="•"/>
            </a:pPr>
            <a:r>
              <a:rPr lang="en-US" sz="2258">
                <a:solidFill>
                  <a:srgbClr val="FFFFFF"/>
                </a:solidFill>
                <a:latin typeface="Arial Unicode"/>
              </a:rPr>
              <a:t>Bengio, Y., Simard, P., &amp; Frasconi, P. (1994). Learning long-term dependencies with gradient descent is difficult. IEEE Transactions on Neural Networks, 5(2), 157–166. https://doi.org/10.1109/72.279181</a:t>
            </a:r>
          </a:p>
          <a:p>
            <a:pPr algn="just">
              <a:lnSpc>
                <a:spcPts val="3162"/>
              </a:lnSpc>
            </a:pPr>
          </a:p>
          <a:p>
            <a:pPr algn="just">
              <a:lnSpc>
                <a:spcPts val="3162"/>
              </a:lnSpc>
            </a:pPr>
          </a:p>
          <a:p>
            <a:pPr algn="just" marL="487661" indent="-243831" lvl="1">
              <a:lnSpc>
                <a:spcPts val="3162"/>
              </a:lnSpc>
              <a:buFont typeface="Arial"/>
              <a:buChar char="•"/>
            </a:pPr>
            <a:r>
              <a:rPr lang="en-US" sz="2258">
                <a:solidFill>
                  <a:srgbClr val="FFFFFF"/>
                </a:solidFill>
                <a:latin typeface="Arial Unicode"/>
              </a:rPr>
              <a:t>Hochreiter, S., &amp; Schmidhuber, J. (1997). Long Short-Term Memory. Neural Computation, 9(8), 1735–1780. https://doi.org/10.1162/neco.1997.9.8.1735</a:t>
            </a:r>
          </a:p>
          <a:p>
            <a:pPr algn="just">
              <a:lnSpc>
                <a:spcPts val="3162"/>
              </a:lnSpc>
            </a:pPr>
          </a:p>
          <a:p>
            <a:pPr algn="just">
              <a:lnSpc>
                <a:spcPts val="3162"/>
              </a:lnSpc>
            </a:pPr>
          </a:p>
          <a:p>
            <a:pPr algn="just" marL="487661" indent="-243831" lvl="1">
              <a:lnSpc>
                <a:spcPts val="3162"/>
              </a:lnSpc>
              <a:buFont typeface="Arial"/>
              <a:buChar char="•"/>
            </a:pPr>
            <a:r>
              <a:rPr lang="en-US" sz="2258">
                <a:solidFill>
                  <a:srgbClr val="FFFFFF"/>
                </a:solidFill>
                <a:latin typeface="Arial Unicode"/>
              </a:rPr>
              <a:t>Nova. (2023, March 8). A Comprehensive Guide to Using Scikit-Learn’s MLPClassifier. AITechTrend. https://aitechtrend.com/a-comprehensive-guide-to-using-scikit-learns-mlpclassifier/</a:t>
            </a:r>
          </a:p>
          <a:p>
            <a:pPr algn="just">
              <a:lnSpc>
                <a:spcPts val="3162"/>
              </a:lnSpc>
            </a:pPr>
          </a:p>
          <a:p>
            <a:pPr algn="just">
              <a:lnSpc>
                <a:spcPts val="3162"/>
              </a:lnSpc>
            </a:pPr>
          </a:p>
          <a:p>
            <a:pPr algn="just" marL="487661" indent="-243831" lvl="1">
              <a:lnSpc>
                <a:spcPts val="3162"/>
              </a:lnSpc>
              <a:spcBef>
                <a:spcPct val="0"/>
              </a:spcBef>
              <a:buFont typeface="Arial"/>
              <a:buChar char="•"/>
            </a:pPr>
            <a:r>
              <a:rPr lang="en-US" sz="2258">
                <a:solidFill>
                  <a:srgbClr val="FFFFFF"/>
                </a:solidFill>
                <a:latin typeface="Arial Unicode"/>
              </a:rPr>
              <a:t>Srinivas, A. C. M. V., Satyanarayana, Ch., Divakar, Ch., &amp; Sirisha, K. P. (2021). Sentiment Analysis using Neural Network and LSTM. IOP Conference Series: Materials Science and Engineering, 1074(1), 012007. https://doi.org/10.1088/1757-899X/1074/1/012007</a:t>
            </a:r>
          </a:p>
        </p:txBody>
      </p:sp>
      <p:grpSp>
        <p:nvGrpSpPr>
          <p:cNvPr name="Group 5" id="5"/>
          <p:cNvGrpSpPr/>
          <p:nvPr/>
        </p:nvGrpSpPr>
        <p:grpSpPr>
          <a:xfrm rot="0">
            <a:off x="8201018" y="-1398632"/>
            <a:ext cx="2797265" cy="279726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Tree>
  </p:cSld>
  <p:clrMapOvr>
    <a:masterClrMapping/>
  </p:clrMapOvr>
  <p:transition spd="fast">
    <p:wipe dir="r"/>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150950" y="6809153"/>
            <a:ext cx="4660435" cy="1479033"/>
            <a:chOff x="0" y="0"/>
            <a:chExt cx="1280567" cy="406400"/>
          </a:xfrm>
        </p:grpSpPr>
        <p:sp>
          <p:nvSpPr>
            <p:cNvPr name="Freeform 4" id="4"/>
            <p:cNvSpPr/>
            <p:nvPr/>
          </p:nvSpPr>
          <p:spPr>
            <a:xfrm flipH="false" flipV="false" rot="0">
              <a:off x="0" y="0"/>
              <a:ext cx="1280567" cy="406400"/>
            </a:xfrm>
            <a:custGeom>
              <a:avLst/>
              <a:gdLst/>
              <a:ahLst/>
              <a:cxnLst/>
              <a:rect r="r" b="b" t="t" l="l"/>
              <a:pathLst>
                <a:path h="406400" w="1280567">
                  <a:moveTo>
                    <a:pt x="1077367" y="0"/>
                  </a:moveTo>
                  <a:cubicBezTo>
                    <a:pt x="1189591" y="0"/>
                    <a:pt x="1280567" y="90976"/>
                    <a:pt x="1280567" y="203200"/>
                  </a:cubicBezTo>
                  <a:cubicBezTo>
                    <a:pt x="1280567" y="315424"/>
                    <a:pt x="1189591" y="406400"/>
                    <a:pt x="10773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0" y="-57150"/>
              <a:ext cx="1280567" cy="463550"/>
            </a:xfrm>
            <a:prstGeom prst="rect">
              <a:avLst/>
            </a:prstGeom>
          </p:spPr>
          <p:txBody>
            <a:bodyPr anchor="ctr" rtlCol="false" tIns="50800" lIns="50800" bIns="50800" rIns="50800"/>
            <a:lstStyle/>
            <a:p>
              <a:pPr algn="ctr">
                <a:lnSpc>
                  <a:spcPts val="3044"/>
                </a:lnSpc>
              </a:pPr>
            </a:p>
          </p:txBody>
        </p:sp>
      </p:grpSp>
      <p:grpSp>
        <p:nvGrpSpPr>
          <p:cNvPr name="Group 6" id="6"/>
          <p:cNvGrpSpPr>
            <a:grpSpLocks noChangeAspect="true"/>
          </p:cNvGrpSpPr>
          <p:nvPr/>
        </p:nvGrpSpPr>
        <p:grpSpPr>
          <a:xfrm rot="0">
            <a:off x="1812065" y="3182468"/>
            <a:ext cx="3399328" cy="3399328"/>
            <a:chOff x="0" y="0"/>
            <a:chExt cx="6350000" cy="6350000"/>
          </a:xfrm>
        </p:grpSpPr>
        <p:sp>
          <p:nvSpPr>
            <p:cNvPr name="Freeform 7" id="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89B1C"/>
            </a:solidFill>
          </p:spPr>
        </p:sp>
        <p:sp>
          <p:nvSpPr>
            <p:cNvPr name="Freeform 8" id="8"/>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3"/>
              <a:stretch>
                <a:fillRect l="223" t="-16665" r="223" b="-16666"/>
              </a:stretch>
            </a:blipFill>
          </p:spPr>
        </p:sp>
      </p:grpSp>
      <p:grpSp>
        <p:nvGrpSpPr>
          <p:cNvPr name="Group 9" id="9"/>
          <p:cNvGrpSpPr>
            <a:grpSpLocks noChangeAspect="true"/>
          </p:cNvGrpSpPr>
          <p:nvPr/>
        </p:nvGrpSpPr>
        <p:grpSpPr>
          <a:xfrm rot="0">
            <a:off x="7513108" y="3182468"/>
            <a:ext cx="3399328" cy="3399328"/>
            <a:chOff x="0" y="0"/>
            <a:chExt cx="6350000" cy="6350000"/>
          </a:xfrm>
        </p:grpSpPr>
        <p:sp>
          <p:nvSpPr>
            <p:cNvPr name="Freeform 10" id="10"/>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name="Freeform 11" id="11"/>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4"/>
              <a:stretch>
                <a:fillRect l="-28614" t="-121866" r="-89445" b="-70180"/>
              </a:stretch>
            </a:blipFill>
          </p:spPr>
        </p:sp>
      </p:grpSp>
      <p:grpSp>
        <p:nvGrpSpPr>
          <p:cNvPr name="Group 12" id="12"/>
          <p:cNvGrpSpPr>
            <a:grpSpLocks noChangeAspect="true"/>
          </p:cNvGrpSpPr>
          <p:nvPr/>
        </p:nvGrpSpPr>
        <p:grpSpPr>
          <a:xfrm rot="0">
            <a:off x="13135458" y="3182468"/>
            <a:ext cx="3399328" cy="3399328"/>
            <a:chOff x="0" y="0"/>
            <a:chExt cx="6350000" cy="6350000"/>
          </a:xfrm>
        </p:grpSpPr>
        <p:sp>
          <p:nvSpPr>
            <p:cNvPr name="Freeform 13" id="13"/>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89B1C"/>
            </a:solidFill>
          </p:spPr>
        </p:sp>
        <p:sp>
          <p:nvSpPr>
            <p:cNvPr name="Freeform 14" id="14"/>
            <p:cNvSpPr/>
            <p:nvPr/>
          </p:nvSpPr>
          <p:spPr>
            <a:xfrm flipH="false" flipV="false" rot="0">
              <a:off x="400267" y="526623"/>
              <a:ext cx="5549466" cy="5296755"/>
            </a:xfrm>
            <a:custGeom>
              <a:avLst/>
              <a:gdLst/>
              <a:ahLst/>
              <a:cxnLst/>
              <a:rect r="r" b="b" t="t" l="l"/>
              <a:pathLst>
                <a:path h="5296755" w="5549466">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5"/>
              <a:stretch>
                <a:fillRect l="223" t="-15340" r="223" b="-34845"/>
              </a:stretch>
            </a:blipFill>
          </p:spPr>
        </p:sp>
      </p:grpSp>
      <p:grpSp>
        <p:nvGrpSpPr>
          <p:cNvPr name="Group 15" id="15"/>
          <p:cNvGrpSpPr/>
          <p:nvPr/>
        </p:nvGrpSpPr>
        <p:grpSpPr>
          <a:xfrm rot="0">
            <a:off x="6813783" y="6809153"/>
            <a:ext cx="4660435" cy="1479033"/>
            <a:chOff x="0" y="0"/>
            <a:chExt cx="1280567" cy="406400"/>
          </a:xfrm>
        </p:grpSpPr>
        <p:sp>
          <p:nvSpPr>
            <p:cNvPr name="Freeform 16" id="16"/>
            <p:cNvSpPr/>
            <p:nvPr/>
          </p:nvSpPr>
          <p:spPr>
            <a:xfrm flipH="false" flipV="false" rot="0">
              <a:off x="0" y="0"/>
              <a:ext cx="1280567" cy="406400"/>
            </a:xfrm>
            <a:custGeom>
              <a:avLst/>
              <a:gdLst/>
              <a:ahLst/>
              <a:cxnLst/>
              <a:rect r="r" b="b" t="t" l="l"/>
              <a:pathLst>
                <a:path h="406400" w="1280567">
                  <a:moveTo>
                    <a:pt x="1077367" y="0"/>
                  </a:moveTo>
                  <a:cubicBezTo>
                    <a:pt x="1189591" y="0"/>
                    <a:pt x="1280567" y="90976"/>
                    <a:pt x="1280567" y="203200"/>
                  </a:cubicBezTo>
                  <a:cubicBezTo>
                    <a:pt x="1280567" y="315424"/>
                    <a:pt x="1189591" y="406400"/>
                    <a:pt x="10773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89B1C"/>
              </a:solidFill>
              <a:prstDash val="solid"/>
              <a:miter/>
            </a:ln>
          </p:spPr>
        </p:sp>
        <p:sp>
          <p:nvSpPr>
            <p:cNvPr name="TextBox 17" id="17"/>
            <p:cNvSpPr txBox="true"/>
            <p:nvPr/>
          </p:nvSpPr>
          <p:spPr>
            <a:xfrm>
              <a:off x="0" y="-57150"/>
              <a:ext cx="1280567" cy="463550"/>
            </a:xfrm>
            <a:prstGeom prst="rect">
              <a:avLst/>
            </a:prstGeom>
          </p:spPr>
          <p:txBody>
            <a:bodyPr anchor="ctr" rtlCol="false" tIns="50800" lIns="50800" bIns="50800" rIns="50800"/>
            <a:lstStyle/>
            <a:p>
              <a:pPr algn="ctr">
                <a:lnSpc>
                  <a:spcPts val="3044"/>
                </a:lnSpc>
              </a:pPr>
            </a:p>
          </p:txBody>
        </p:sp>
      </p:grpSp>
      <p:grpSp>
        <p:nvGrpSpPr>
          <p:cNvPr name="Group 18" id="18"/>
          <p:cNvGrpSpPr/>
          <p:nvPr/>
        </p:nvGrpSpPr>
        <p:grpSpPr>
          <a:xfrm rot="0">
            <a:off x="12474342" y="6809153"/>
            <a:ext cx="4660435" cy="1479033"/>
            <a:chOff x="0" y="0"/>
            <a:chExt cx="1280567" cy="406400"/>
          </a:xfrm>
        </p:grpSpPr>
        <p:sp>
          <p:nvSpPr>
            <p:cNvPr name="Freeform 19" id="19"/>
            <p:cNvSpPr/>
            <p:nvPr/>
          </p:nvSpPr>
          <p:spPr>
            <a:xfrm flipH="false" flipV="false" rot="0">
              <a:off x="0" y="0"/>
              <a:ext cx="1280567" cy="406400"/>
            </a:xfrm>
            <a:custGeom>
              <a:avLst/>
              <a:gdLst/>
              <a:ahLst/>
              <a:cxnLst/>
              <a:rect r="r" b="b" t="t" l="l"/>
              <a:pathLst>
                <a:path h="406400" w="1280567">
                  <a:moveTo>
                    <a:pt x="1077367" y="0"/>
                  </a:moveTo>
                  <a:cubicBezTo>
                    <a:pt x="1189591" y="0"/>
                    <a:pt x="1280567" y="90976"/>
                    <a:pt x="1280567" y="203200"/>
                  </a:cubicBezTo>
                  <a:cubicBezTo>
                    <a:pt x="1280567" y="315424"/>
                    <a:pt x="1189591" y="406400"/>
                    <a:pt x="107736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20" id="20"/>
            <p:cNvSpPr txBox="true"/>
            <p:nvPr/>
          </p:nvSpPr>
          <p:spPr>
            <a:xfrm>
              <a:off x="0" y="-57150"/>
              <a:ext cx="1280567" cy="463550"/>
            </a:xfrm>
            <a:prstGeom prst="rect">
              <a:avLst/>
            </a:prstGeom>
          </p:spPr>
          <p:txBody>
            <a:bodyPr anchor="ctr" rtlCol="false" tIns="50800" lIns="50800" bIns="50800" rIns="50800"/>
            <a:lstStyle/>
            <a:p>
              <a:pPr algn="ctr">
                <a:lnSpc>
                  <a:spcPts val="3044"/>
                </a:lnSpc>
              </a:pPr>
            </a:p>
          </p:txBody>
        </p:sp>
      </p:grpSp>
      <p:grpSp>
        <p:nvGrpSpPr>
          <p:cNvPr name="Group 21" id="21"/>
          <p:cNvGrpSpPr/>
          <p:nvPr/>
        </p:nvGrpSpPr>
        <p:grpSpPr>
          <a:xfrm rot="0">
            <a:off x="-1162338" y="800358"/>
            <a:ext cx="2462221" cy="24622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4" id="24"/>
          <p:cNvGrpSpPr/>
          <p:nvPr/>
        </p:nvGrpSpPr>
        <p:grpSpPr>
          <a:xfrm rot="0">
            <a:off x="17125662" y="800358"/>
            <a:ext cx="2462221" cy="246222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27" id="27"/>
          <p:cNvSpPr txBox="true"/>
          <p:nvPr/>
        </p:nvSpPr>
        <p:spPr>
          <a:xfrm rot="0">
            <a:off x="7089539" y="7067132"/>
            <a:ext cx="4246465" cy="972684"/>
          </a:xfrm>
          <a:prstGeom prst="rect">
            <a:avLst/>
          </a:prstGeom>
        </p:spPr>
        <p:txBody>
          <a:bodyPr anchor="t" rtlCol="false" tIns="0" lIns="0" bIns="0" rIns="0">
            <a:spAutoFit/>
          </a:bodyPr>
          <a:lstStyle/>
          <a:p>
            <a:pPr algn="ctr">
              <a:lnSpc>
                <a:spcPts val="3703"/>
              </a:lnSpc>
            </a:pPr>
            <a:r>
              <a:rPr lang="en-US" sz="3367" spc="-67">
                <a:solidFill>
                  <a:srgbClr val="FFFFFF"/>
                </a:solidFill>
                <a:latin typeface="Arimo Bold"/>
              </a:rPr>
              <a:t>Prasa Fakhriyah Mumtaz</a:t>
            </a:r>
          </a:p>
        </p:txBody>
      </p:sp>
      <p:sp>
        <p:nvSpPr>
          <p:cNvPr name="TextBox 28" id="28"/>
          <p:cNvSpPr txBox="true"/>
          <p:nvPr/>
        </p:nvSpPr>
        <p:spPr>
          <a:xfrm rot="0">
            <a:off x="4672528" y="895350"/>
            <a:ext cx="8942945" cy="1136118"/>
          </a:xfrm>
          <a:prstGeom prst="rect">
            <a:avLst/>
          </a:prstGeom>
        </p:spPr>
        <p:txBody>
          <a:bodyPr anchor="t" rtlCol="false" tIns="0" lIns="0" bIns="0" rIns="0">
            <a:spAutoFit/>
          </a:bodyPr>
          <a:lstStyle/>
          <a:p>
            <a:pPr algn="ctr">
              <a:lnSpc>
                <a:spcPts val="9297"/>
              </a:lnSpc>
              <a:spcBef>
                <a:spcPct val="0"/>
              </a:spcBef>
            </a:pPr>
            <a:r>
              <a:rPr lang="en-US" sz="6640">
                <a:solidFill>
                  <a:srgbClr val="F89B1C"/>
                </a:solidFill>
                <a:latin typeface="Roboto Condensed Bold"/>
              </a:rPr>
              <a:t>TIM TERBAIK KAMI</a:t>
            </a:r>
          </a:p>
        </p:txBody>
      </p:sp>
      <p:sp>
        <p:nvSpPr>
          <p:cNvPr name="TextBox 29" id="29"/>
          <p:cNvSpPr txBox="true"/>
          <p:nvPr/>
        </p:nvSpPr>
        <p:spPr>
          <a:xfrm rot="0">
            <a:off x="1781102" y="7301993"/>
            <a:ext cx="3400131" cy="502961"/>
          </a:xfrm>
          <a:prstGeom prst="rect">
            <a:avLst/>
          </a:prstGeom>
        </p:spPr>
        <p:txBody>
          <a:bodyPr anchor="t" rtlCol="false" tIns="0" lIns="0" bIns="0" rIns="0">
            <a:spAutoFit/>
          </a:bodyPr>
          <a:lstStyle/>
          <a:p>
            <a:pPr algn="ctr">
              <a:lnSpc>
                <a:spcPts val="3703"/>
              </a:lnSpc>
            </a:pPr>
            <a:r>
              <a:rPr lang="en-US" sz="3367" spc="-67">
                <a:solidFill>
                  <a:srgbClr val="F89B1C"/>
                </a:solidFill>
                <a:latin typeface="Arimo Bold"/>
              </a:rPr>
              <a:t>Ahmad Fauzi</a:t>
            </a:r>
          </a:p>
        </p:txBody>
      </p:sp>
      <p:sp>
        <p:nvSpPr>
          <p:cNvPr name="TextBox 30" id="30"/>
          <p:cNvSpPr txBox="true"/>
          <p:nvPr/>
        </p:nvSpPr>
        <p:spPr>
          <a:xfrm rot="0">
            <a:off x="12856386" y="7065656"/>
            <a:ext cx="3957473" cy="972684"/>
          </a:xfrm>
          <a:prstGeom prst="rect">
            <a:avLst/>
          </a:prstGeom>
        </p:spPr>
        <p:txBody>
          <a:bodyPr anchor="t" rtlCol="false" tIns="0" lIns="0" bIns="0" rIns="0">
            <a:spAutoFit/>
          </a:bodyPr>
          <a:lstStyle/>
          <a:p>
            <a:pPr algn="ctr">
              <a:lnSpc>
                <a:spcPts val="3703"/>
              </a:lnSpc>
            </a:pPr>
            <a:r>
              <a:rPr lang="en-US" sz="3367" spc="-67">
                <a:solidFill>
                  <a:srgbClr val="F89B1C"/>
                </a:solidFill>
                <a:latin typeface="Arimo Bold"/>
              </a:rPr>
              <a:t>Fachry Ramadhan Wachdin</a:t>
            </a:r>
          </a:p>
        </p:txBody>
      </p:sp>
    </p:spTree>
  </p:cSld>
  <p:clrMapOvr>
    <a:masterClrMapping/>
  </p:clrMapOvr>
  <p:transition spd="fast">
    <p:wipe dir="r"/>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1775708" y="2293360"/>
            <a:ext cx="8296641" cy="2850140"/>
            <a:chOff x="0" y="0"/>
            <a:chExt cx="2584177" cy="887741"/>
          </a:xfrm>
        </p:grpSpPr>
        <p:sp>
          <p:nvSpPr>
            <p:cNvPr name="Freeform 4" id="4"/>
            <p:cNvSpPr/>
            <p:nvPr/>
          </p:nvSpPr>
          <p:spPr>
            <a:xfrm flipH="false" flipV="false" rot="0">
              <a:off x="0" y="0"/>
              <a:ext cx="2584177" cy="887741"/>
            </a:xfrm>
            <a:custGeom>
              <a:avLst/>
              <a:gdLst/>
              <a:ahLst/>
              <a:cxnLst/>
              <a:rect r="r" b="b" t="t" l="l"/>
              <a:pathLst>
                <a:path h="887741" w="2584177">
                  <a:moveTo>
                    <a:pt x="47590" y="0"/>
                  </a:moveTo>
                  <a:lnTo>
                    <a:pt x="2536587" y="0"/>
                  </a:lnTo>
                  <a:cubicBezTo>
                    <a:pt x="2549209" y="0"/>
                    <a:pt x="2561313" y="5014"/>
                    <a:pt x="2570238" y="13939"/>
                  </a:cubicBezTo>
                  <a:cubicBezTo>
                    <a:pt x="2579163" y="22864"/>
                    <a:pt x="2584177" y="34968"/>
                    <a:pt x="2584177" y="47590"/>
                  </a:cubicBezTo>
                  <a:lnTo>
                    <a:pt x="2584177" y="840151"/>
                  </a:lnTo>
                  <a:cubicBezTo>
                    <a:pt x="2584177" y="852772"/>
                    <a:pt x="2579163" y="864877"/>
                    <a:pt x="2570238" y="873802"/>
                  </a:cubicBezTo>
                  <a:cubicBezTo>
                    <a:pt x="2561313" y="882727"/>
                    <a:pt x="2549209" y="887741"/>
                    <a:pt x="2536587" y="887741"/>
                  </a:cubicBezTo>
                  <a:lnTo>
                    <a:pt x="47590" y="887741"/>
                  </a:lnTo>
                  <a:cubicBezTo>
                    <a:pt x="34968" y="887741"/>
                    <a:pt x="22864" y="882727"/>
                    <a:pt x="13939" y="873802"/>
                  </a:cubicBezTo>
                  <a:cubicBezTo>
                    <a:pt x="5014" y="864877"/>
                    <a:pt x="0" y="852772"/>
                    <a:pt x="0" y="840151"/>
                  </a:cubicBezTo>
                  <a:lnTo>
                    <a:pt x="0" y="47590"/>
                  </a:lnTo>
                  <a:cubicBezTo>
                    <a:pt x="0" y="34968"/>
                    <a:pt x="5014" y="22864"/>
                    <a:pt x="13939" y="13939"/>
                  </a:cubicBezTo>
                  <a:cubicBezTo>
                    <a:pt x="22864" y="5014"/>
                    <a:pt x="34968" y="0"/>
                    <a:pt x="47590" y="0"/>
                  </a:cubicBezTo>
                  <a:close/>
                </a:path>
              </a:pathLst>
            </a:custGeom>
            <a:solidFill>
              <a:srgbClr val="FFFFFF"/>
            </a:solidFill>
          </p:spPr>
        </p:sp>
        <p:sp>
          <p:nvSpPr>
            <p:cNvPr name="TextBox 5" id="5"/>
            <p:cNvSpPr txBox="true"/>
            <p:nvPr/>
          </p:nvSpPr>
          <p:spPr>
            <a:xfrm>
              <a:off x="0" y="-47625"/>
              <a:ext cx="2584177" cy="935366"/>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0">
            <a:off x="744977" y="3236898"/>
            <a:ext cx="883862" cy="88386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9" id="9"/>
          <p:cNvGrpSpPr/>
          <p:nvPr/>
        </p:nvGrpSpPr>
        <p:grpSpPr>
          <a:xfrm rot="-5400000">
            <a:off x="1460988" y="3531960"/>
            <a:ext cx="335702" cy="293739"/>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11" id="11"/>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12" id="12"/>
          <p:cNvGrpSpPr/>
          <p:nvPr/>
        </p:nvGrpSpPr>
        <p:grpSpPr>
          <a:xfrm rot="0">
            <a:off x="843107" y="3335028"/>
            <a:ext cx="687602" cy="6876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15" id="15"/>
          <p:cNvSpPr txBox="true"/>
          <p:nvPr/>
        </p:nvSpPr>
        <p:spPr>
          <a:xfrm rot="0">
            <a:off x="1028700" y="5486400"/>
            <a:ext cx="9812517" cy="824802"/>
          </a:xfrm>
          <a:prstGeom prst="rect">
            <a:avLst/>
          </a:prstGeom>
        </p:spPr>
        <p:txBody>
          <a:bodyPr anchor="t" rtlCol="false" tIns="0" lIns="0" bIns="0" rIns="0">
            <a:spAutoFit/>
          </a:bodyPr>
          <a:lstStyle/>
          <a:p>
            <a:pPr>
              <a:lnSpc>
                <a:spcPts val="6435"/>
              </a:lnSpc>
            </a:pPr>
            <a:r>
              <a:rPr lang="en-US" sz="5274">
                <a:solidFill>
                  <a:srgbClr val="F89B1C"/>
                </a:solidFill>
                <a:latin typeface="Roboto Condensed Bold"/>
              </a:rPr>
              <a:t>ARCHITECTURE OF MLPCLASSIFIER</a:t>
            </a:r>
          </a:p>
        </p:txBody>
      </p:sp>
      <p:grpSp>
        <p:nvGrpSpPr>
          <p:cNvPr name="Group 16" id="16"/>
          <p:cNvGrpSpPr/>
          <p:nvPr/>
        </p:nvGrpSpPr>
        <p:grpSpPr>
          <a:xfrm rot="0">
            <a:off x="1775708" y="6682677"/>
            <a:ext cx="8296641" cy="3112671"/>
            <a:chOff x="0" y="0"/>
            <a:chExt cx="2584177" cy="969512"/>
          </a:xfrm>
        </p:grpSpPr>
        <p:sp>
          <p:nvSpPr>
            <p:cNvPr name="Freeform 17" id="17"/>
            <p:cNvSpPr/>
            <p:nvPr/>
          </p:nvSpPr>
          <p:spPr>
            <a:xfrm flipH="false" flipV="false" rot="0">
              <a:off x="0" y="0"/>
              <a:ext cx="2584177" cy="969512"/>
            </a:xfrm>
            <a:custGeom>
              <a:avLst/>
              <a:gdLst/>
              <a:ahLst/>
              <a:cxnLst/>
              <a:rect r="r" b="b" t="t" l="l"/>
              <a:pathLst>
                <a:path h="969512" w="2584177">
                  <a:moveTo>
                    <a:pt x="47590" y="0"/>
                  </a:moveTo>
                  <a:lnTo>
                    <a:pt x="2536587" y="0"/>
                  </a:lnTo>
                  <a:cubicBezTo>
                    <a:pt x="2549209" y="0"/>
                    <a:pt x="2561313" y="5014"/>
                    <a:pt x="2570238" y="13939"/>
                  </a:cubicBezTo>
                  <a:cubicBezTo>
                    <a:pt x="2579163" y="22864"/>
                    <a:pt x="2584177" y="34968"/>
                    <a:pt x="2584177" y="47590"/>
                  </a:cubicBezTo>
                  <a:lnTo>
                    <a:pt x="2584177" y="921922"/>
                  </a:lnTo>
                  <a:cubicBezTo>
                    <a:pt x="2584177" y="934544"/>
                    <a:pt x="2579163" y="946648"/>
                    <a:pt x="2570238" y="955573"/>
                  </a:cubicBezTo>
                  <a:cubicBezTo>
                    <a:pt x="2561313" y="964498"/>
                    <a:pt x="2549209" y="969512"/>
                    <a:pt x="2536587" y="969512"/>
                  </a:cubicBezTo>
                  <a:lnTo>
                    <a:pt x="47590" y="969512"/>
                  </a:lnTo>
                  <a:cubicBezTo>
                    <a:pt x="34968" y="969512"/>
                    <a:pt x="22864" y="964498"/>
                    <a:pt x="13939" y="955573"/>
                  </a:cubicBezTo>
                  <a:cubicBezTo>
                    <a:pt x="5014" y="946648"/>
                    <a:pt x="0" y="934544"/>
                    <a:pt x="0" y="921922"/>
                  </a:cubicBezTo>
                  <a:lnTo>
                    <a:pt x="0" y="47590"/>
                  </a:lnTo>
                  <a:cubicBezTo>
                    <a:pt x="0" y="34968"/>
                    <a:pt x="5014" y="22864"/>
                    <a:pt x="13939" y="13939"/>
                  </a:cubicBezTo>
                  <a:cubicBezTo>
                    <a:pt x="22864" y="5014"/>
                    <a:pt x="34968" y="0"/>
                    <a:pt x="47590" y="0"/>
                  </a:cubicBezTo>
                  <a:close/>
                </a:path>
              </a:pathLst>
            </a:custGeom>
            <a:solidFill>
              <a:srgbClr val="FFFFFF"/>
            </a:solidFill>
          </p:spPr>
        </p:sp>
        <p:sp>
          <p:nvSpPr>
            <p:cNvPr name="TextBox 18" id="18"/>
            <p:cNvSpPr txBox="true"/>
            <p:nvPr/>
          </p:nvSpPr>
          <p:spPr>
            <a:xfrm>
              <a:off x="0" y="-47625"/>
              <a:ext cx="2584177" cy="1017137"/>
            </a:xfrm>
            <a:prstGeom prst="rect">
              <a:avLst/>
            </a:prstGeom>
          </p:spPr>
          <p:txBody>
            <a:bodyPr anchor="ctr" rtlCol="false" tIns="50800" lIns="50800" bIns="50800" rIns="50800"/>
            <a:lstStyle/>
            <a:p>
              <a:pPr algn="ctr">
                <a:lnSpc>
                  <a:spcPts val="3207"/>
                </a:lnSpc>
              </a:pPr>
            </a:p>
          </p:txBody>
        </p:sp>
      </p:grpSp>
      <p:grpSp>
        <p:nvGrpSpPr>
          <p:cNvPr name="Group 19" id="19"/>
          <p:cNvGrpSpPr/>
          <p:nvPr/>
        </p:nvGrpSpPr>
        <p:grpSpPr>
          <a:xfrm rot="0">
            <a:off x="744977" y="7626215"/>
            <a:ext cx="883862" cy="8838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2" id="22"/>
          <p:cNvGrpSpPr/>
          <p:nvPr/>
        </p:nvGrpSpPr>
        <p:grpSpPr>
          <a:xfrm rot="-5400000">
            <a:off x="1460988" y="7921276"/>
            <a:ext cx="335702" cy="293739"/>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FFFFFF"/>
            </a:solidFill>
          </p:spPr>
        </p:sp>
        <p:sp>
          <p:nvSpPr>
            <p:cNvPr name="TextBox 24" id="24"/>
            <p:cNvSpPr txBox="true"/>
            <p:nvPr/>
          </p:nvSpPr>
          <p:spPr>
            <a:xfrm>
              <a:off x="127000" y="3175"/>
              <a:ext cx="558800" cy="377825"/>
            </a:xfrm>
            <a:prstGeom prst="rect">
              <a:avLst/>
            </a:prstGeom>
          </p:spPr>
          <p:txBody>
            <a:bodyPr anchor="ctr" rtlCol="false" tIns="50800" lIns="50800" bIns="50800" rIns="50800"/>
            <a:lstStyle/>
            <a:p>
              <a:pPr algn="ctr">
                <a:lnSpc>
                  <a:spcPts val="3207"/>
                </a:lnSpc>
              </a:pPr>
            </a:p>
          </p:txBody>
        </p:sp>
      </p:grpSp>
      <p:grpSp>
        <p:nvGrpSpPr>
          <p:cNvPr name="Group 25" id="25"/>
          <p:cNvGrpSpPr/>
          <p:nvPr/>
        </p:nvGrpSpPr>
        <p:grpSpPr>
          <a:xfrm rot="0">
            <a:off x="843107" y="7724345"/>
            <a:ext cx="687602" cy="687602"/>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8" id="28"/>
          <p:cNvGrpSpPr/>
          <p:nvPr/>
        </p:nvGrpSpPr>
        <p:grpSpPr>
          <a:xfrm rot="0">
            <a:off x="11216678" y="2661044"/>
            <a:ext cx="6723194" cy="4965171"/>
            <a:chOff x="0" y="0"/>
            <a:chExt cx="812800" cy="600264"/>
          </a:xfrm>
        </p:grpSpPr>
        <p:sp>
          <p:nvSpPr>
            <p:cNvPr name="Freeform 29" id="29"/>
            <p:cNvSpPr/>
            <p:nvPr/>
          </p:nvSpPr>
          <p:spPr>
            <a:xfrm flipH="false" flipV="false" rot="0">
              <a:off x="0" y="0"/>
              <a:ext cx="812800" cy="600264"/>
            </a:xfrm>
            <a:custGeom>
              <a:avLst/>
              <a:gdLst/>
              <a:ahLst/>
              <a:cxnLst/>
              <a:rect r="r" b="b" t="t" l="l"/>
              <a:pathLst>
                <a:path h="600264" w="812800">
                  <a:moveTo>
                    <a:pt x="47212" y="0"/>
                  </a:moveTo>
                  <a:lnTo>
                    <a:pt x="765588" y="0"/>
                  </a:lnTo>
                  <a:cubicBezTo>
                    <a:pt x="791662" y="0"/>
                    <a:pt x="812800" y="21138"/>
                    <a:pt x="812800" y="47212"/>
                  </a:cubicBezTo>
                  <a:lnTo>
                    <a:pt x="812800" y="553051"/>
                  </a:lnTo>
                  <a:cubicBezTo>
                    <a:pt x="812800" y="579126"/>
                    <a:pt x="791662" y="600264"/>
                    <a:pt x="765588" y="600264"/>
                  </a:cubicBezTo>
                  <a:lnTo>
                    <a:pt x="47212" y="600264"/>
                  </a:lnTo>
                  <a:cubicBezTo>
                    <a:pt x="21138" y="600264"/>
                    <a:pt x="0" y="579126"/>
                    <a:pt x="0" y="553051"/>
                  </a:cubicBezTo>
                  <a:lnTo>
                    <a:pt x="0" y="47212"/>
                  </a:lnTo>
                  <a:cubicBezTo>
                    <a:pt x="0" y="21138"/>
                    <a:pt x="21138" y="0"/>
                    <a:pt x="47212" y="0"/>
                  </a:cubicBezTo>
                  <a:close/>
                </a:path>
              </a:pathLst>
            </a:custGeom>
            <a:solidFill>
              <a:srgbClr val="FFFFFF"/>
            </a:solidFill>
          </p:spPr>
        </p:sp>
        <p:sp>
          <p:nvSpPr>
            <p:cNvPr name="TextBox 30" id="30"/>
            <p:cNvSpPr txBox="true"/>
            <p:nvPr/>
          </p:nvSpPr>
          <p:spPr>
            <a:xfrm>
              <a:off x="0" y="-47625"/>
              <a:ext cx="812800" cy="647889"/>
            </a:xfrm>
            <a:prstGeom prst="rect">
              <a:avLst/>
            </a:prstGeom>
          </p:spPr>
          <p:txBody>
            <a:bodyPr anchor="ctr" rtlCol="false" tIns="50800" lIns="50800" bIns="50800" rIns="50800"/>
            <a:lstStyle/>
            <a:p>
              <a:pPr algn="ctr">
                <a:lnSpc>
                  <a:spcPts val="3207"/>
                </a:lnSpc>
              </a:pPr>
            </a:p>
          </p:txBody>
        </p:sp>
      </p:grpSp>
      <p:grpSp>
        <p:nvGrpSpPr>
          <p:cNvPr name="Group 31" id="31"/>
          <p:cNvGrpSpPr/>
          <p:nvPr/>
        </p:nvGrpSpPr>
        <p:grpSpPr>
          <a:xfrm rot="0">
            <a:off x="9818045" y="-1398632"/>
            <a:ext cx="2797265" cy="279726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34" id="34"/>
          <p:cNvSpPr/>
          <p:nvPr/>
        </p:nvSpPr>
        <p:spPr>
          <a:xfrm flipH="false" flipV="false" rot="0">
            <a:off x="11216678" y="2771230"/>
            <a:ext cx="6723194" cy="4744798"/>
          </a:xfrm>
          <a:custGeom>
            <a:avLst/>
            <a:gdLst/>
            <a:ahLst/>
            <a:cxnLst/>
            <a:rect r="r" b="b" t="t" l="l"/>
            <a:pathLst>
              <a:path h="4744798" w="6723194">
                <a:moveTo>
                  <a:pt x="0" y="0"/>
                </a:moveTo>
                <a:lnTo>
                  <a:pt x="6723194" y="0"/>
                </a:lnTo>
                <a:lnTo>
                  <a:pt x="6723194" y="4744798"/>
                </a:lnTo>
                <a:lnTo>
                  <a:pt x="0" y="4744798"/>
                </a:lnTo>
                <a:lnTo>
                  <a:pt x="0" y="0"/>
                </a:lnTo>
                <a:close/>
              </a:path>
            </a:pathLst>
          </a:custGeom>
          <a:blipFill>
            <a:blip r:embed="rId3"/>
            <a:stretch>
              <a:fillRect l="0" t="0" r="0" b="0"/>
            </a:stretch>
          </a:blipFill>
          <a:ln cap="sq">
            <a:noFill/>
            <a:prstDash val="solid"/>
            <a:miter/>
          </a:ln>
        </p:spPr>
      </p:sp>
      <p:sp>
        <p:nvSpPr>
          <p:cNvPr name="TextBox 35" id="35"/>
          <p:cNvSpPr txBox="true"/>
          <p:nvPr/>
        </p:nvSpPr>
        <p:spPr>
          <a:xfrm rot="0">
            <a:off x="2059432" y="2613419"/>
            <a:ext cx="7758613" cy="2083196"/>
          </a:xfrm>
          <a:prstGeom prst="rect">
            <a:avLst/>
          </a:prstGeom>
        </p:spPr>
        <p:txBody>
          <a:bodyPr anchor="t" rtlCol="false" tIns="0" lIns="0" bIns="0" rIns="0">
            <a:spAutoFit/>
          </a:bodyPr>
          <a:lstStyle/>
          <a:p>
            <a:pPr algn="just">
              <a:lnSpc>
                <a:spcPts val="3303"/>
              </a:lnSpc>
              <a:spcBef>
                <a:spcPct val="0"/>
              </a:spcBef>
            </a:pPr>
            <a:r>
              <a:rPr lang="en-US" sz="2359">
                <a:solidFill>
                  <a:srgbClr val="201F1F"/>
                </a:solidFill>
                <a:latin typeface="Arial Unicode Bold"/>
              </a:rPr>
              <a:t>MLPClassifier</a:t>
            </a:r>
            <a:r>
              <a:rPr lang="en-US" sz="2359">
                <a:solidFill>
                  <a:srgbClr val="201F1F"/>
                </a:solidFill>
                <a:latin typeface="Arial Unicode"/>
              </a:rPr>
              <a:t> merupakan salah satu algoritma neural network yang dapat digunakan untuk melakukan klasifikasi. Algoritma ini didasarkan pada arsitektur multilayer perceptron (MLP), yang merupakan jenis neural network feedforward.</a:t>
            </a:r>
          </a:p>
        </p:txBody>
      </p:sp>
      <p:sp>
        <p:nvSpPr>
          <p:cNvPr name="TextBox 36" id="36"/>
          <p:cNvSpPr txBox="true"/>
          <p:nvPr/>
        </p:nvSpPr>
        <p:spPr>
          <a:xfrm rot="0">
            <a:off x="1028700" y="1009650"/>
            <a:ext cx="8115300" cy="909003"/>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WHAT IS MLPCLASSIFIER?</a:t>
            </a:r>
          </a:p>
        </p:txBody>
      </p:sp>
      <p:sp>
        <p:nvSpPr>
          <p:cNvPr name="TextBox 37" id="37"/>
          <p:cNvSpPr txBox="true"/>
          <p:nvPr/>
        </p:nvSpPr>
        <p:spPr>
          <a:xfrm rot="0">
            <a:off x="2059432" y="7012260"/>
            <a:ext cx="7758613" cy="2381011"/>
          </a:xfrm>
          <a:prstGeom prst="rect">
            <a:avLst/>
          </a:prstGeom>
        </p:spPr>
        <p:txBody>
          <a:bodyPr anchor="t" rtlCol="false" tIns="0" lIns="0" bIns="0" rIns="0">
            <a:spAutoFit/>
          </a:bodyPr>
          <a:lstStyle/>
          <a:p>
            <a:pPr algn="just">
              <a:lnSpc>
                <a:spcPts val="3163"/>
              </a:lnSpc>
              <a:spcBef>
                <a:spcPct val="0"/>
              </a:spcBef>
            </a:pPr>
            <a:r>
              <a:rPr lang="en-US" sz="2259">
                <a:solidFill>
                  <a:srgbClr val="201F1F"/>
                </a:solidFill>
                <a:latin typeface="Arial Unicode"/>
              </a:rPr>
              <a:t>Algoritma MLPClassifier terdiri dari layer input, </a:t>
            </a:r>
            <a:r>
              <a:rPr lang="en-US" sz="2259">
                <a:solidFill>
                  <a:srgbClr val="201F1F"/>
                </a:solidFill>
                <a:latin typeface="Arial Unicode Bold"/>
              </a:rPr>
              <a:t>satu atau lebih hidden layers, dan layer output. layer input bertanggung jawab untuk menerima input</a:t>
            </a:r>
            <a:r>
              <a:rPr lang="en-US" sz="2259">
                <a:solidFill>
                  <a:srgbClr val="201F1F"/>
                </a:solidFill>
                <a:latin typeface="Arial Unicode"/>
              </a:rPr>
              <a:t> ke model, yang kemudian diteruskan ke hidden layers. </a:t>
            </a:r>
            <a:r>
              <a:rPr lang="en-US" sz="2259">
                <a:solidFill>
                  <a:srgbClr val="201F1F"/>
                </a:solidFill>
                <a:latin typeface="Arial Unicode Bold"/>
              </a:rPr>
              <a:t>Hidden layers melakukan komputasi</a:t>
            </a:r>
            <a:r>
              <a:rPr lang="en-US" sz="2259">
                <a:solidFill>
                  <a:srgbClr val="201F1F"/>
                </a:solidFill>
                <a:latin typeface="Arial Unicode"/>
              </a:rPr>
              <a:t> pada data input, dan </a:t>
            </a:r>
            <a:r>
              <a:rPr lang="en-US" sz="2259">
                <a:solidFill>
                  <a:srgbClr val="201F1F"/>
                </a:solidFill>
                <a:latin typeface="Arial Unicode Bold"/>
              </a:rPr>
              <a:t>layer output menghasilkan output</a:t>
            </a:r>
            <a:r>
              <a:rPr lang="en-US" sz="2259">
                <a:solidFill>
                  <a:srgbClr val="201F1F"/>
                </a:solidFill>
                <a:latin typeface="Arial Unicode"/>
              </a:rPr>
              <a:t> akhir dari model.</a:t>
            </a:r>
          </a:p>
        </p:txBody>
      </p:sp>
      <p:sp>
        <p:nvSpPr>
          <p:cNvPr name="TextBox 38" id="38"/>
          <p:cNvSpPr txBox="true"/>
          <p:nvPr/>
        </p:nvSpPr>
        <p:spPr>
          <a:xfrm rot="0">
            <a:off x="11216678" y="7841853"/>
            <a:ext cx="6723194"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Arial Unicode"/>
              </a:rPr>
              <a:t>Gambar 1: Struktrur MLP classifier </a:t>
            </a:r>
          </a:p>
          <a:p>
            <a:pPr algn="ctr">
              <a:lnSpc>
                <a:spcPts val="2800"/>
              </a:lnSpc>
              <a:spcBef>
                <a:spcPct val="0"/>
              </a:spcBef>
            </a:pPr>
            <a:r>
              <a:rPr lang="en-US" sz="2000">
                <a:solidFill>
                  <a:srgbClr val="FFFFFF"/>
                </a:solidFill>
                <a:latin typeface="Arial Unicode"/>
              </a:rPr>
              <a:t>(Sumber: </a:t>
            </a:r>
            <a:r>
              <a:rPr lang="en-US" sz="2000" u="sng">
                <a:solidFill>
                  <a:srgbClr val="FFFFFF"/>
                </a:solidFill>
                <a:latin typeface="Arial Unicode"/>
                <a:hlinkClick r:id="rId4" tooltip="https://www.researchgate.net/figure/Structure-of-MLP-classifier_fig3_340629569"/>
              </a:rPr>
              <a:t>MLP Architecture)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8903519" y="-1398632"/>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 id="6"/>
          <p:cNvSpPr txBox="true"/>
          <p:nvPr/>
        </p:nvSpPr>
        <p:spPr>
          <a:xfrm rot="0">
            <a:off x="10426333" y="1958167"/>
            <a:ext cx="6714039" cy="909003"/>
          </a:xfrm>
          <a:prstGeom prst="rect">
            <a:avLst/>
          </a:prstGeom>
        </p:spPr>
        <p:txBody>
          <a:bodyPr anchor="t" rtlCol="false" tIns="0" lIns="0" bIns="0" rIns="0">
            <a:spAutoFit/>
          </a:bodyPr>
          <a:lstStyle/>
          <a:p>
            <a:pPr algn="r">
              <a:lnSpc>
                <a:spcPts val="7167"/>
              </a:lnSpc>
            </a:pPr>
            <a:r>
              <a:rPr lang="en-US" sz="5874">
                <a:solidFill>
                  <a:srgbClr val="F89B1C"/>
                </a:solidFill>
                <a:latin typeface="Roboto Condensed Bold"/>
              </a:rPr>
              <a:t>RNN DAN LSTM</a:t>
            </a:r>
          </a:p>
        </p:txBody>
      </p:sp>
      <p:sp>
        <p:nvSpPr>
          <p:cNvPr name="TextBox 7" id="7"/>
          <p:cNvSpPr txBox="true"/>
          <p:nvPr/>
        </p:nvSpPr>
        <p:spPr>
          <a:xfrm rot="0">
            <a:off x="9063888" y="3191020"/>
            <a:ext cx="8195412" cy="5181378"/>
          </a:xfrm>
          <a:prstGeom prst="rect">
            <a:avLst/>
          </a:prstGeom>
        </p:spPr>
        <p:txBody>
          <a:bodyPr anchor="t" rtlCol="false" tIns="0" lIns="0" bIns="0" rIns="0">
            <a:spAutoFit/>
          </a:bodyPr>
          <a:lstStyle/>
          <a:p>
            <a:pPr algn="just">
              <a:lnSpc>
                <a:spcPts val="3162"/>
              </a:lnSpc>
            </a:pPr>
            <a:r>
              <a:rPr lang="en-US" sz="2258">
                <a:solidFill>
                  <a:srgbClr val="FFFFFF"/>
                </a:solidFill>
                <a:latin typeface="Arial Unicode Bold"/>
              </a:rPr>
              <a:t>Recurrent Neural Network (RNN)</a:t>
            </a:r>
            <a:r>
              <a:rPr lang="en-US" sz="2258">
                <a:solidFill>
                  <a:srgbClr val="FFFFFF"/>
                </a:solidFill>
                <a:latin typeface="Arial Unicode"/>
              </a:rPr>
              <a:t> secara teoritis </a:t>
            </a:r>
            <a:r>
              <a:rPr lang="en-US" sz="2258">
                <a:solidFill>
                  <a:srgbClr val="FFFFFF"/>
                </a:solidFill>
                <a:latin typeface="Arial Unicode Bold"/>
              </a:rPr>
              <a:t>mengklaim dapat mempertahankan long-term dependencies</a:t>
            </a:r>
            <a:r>
              <a:rPr lang="en-US" sz="2258">
                <a:solidFill>
                  <a:srgbClr val="FFFFFF"/>
                </a:solidFill>
                <a:latin typeface="Arial Unicode"/>
              </a:rPr>
              <a:t>, namun pada praktiknya mengalami kegagalan seperti yang dibahas oleh Bengio dkk. (1994).</a:t>
            </a:r>
          </a:p>
          <a:p>
            <a:pPr algn="just">
              <a:lnSpc>
                <a:spcPts val="3162"/>
              </a:lnSpc>
            </a:pPr>
          </a:p>
          <a:p>
            <a:pPr algn="just">
              <a:lnSpc>
                <a:spcPts val="3162"/>
              </a:lnSpc>
            </a:pPr>
            <a:r>
              <a:rPr lang="en-US" sz="2258">
                <a:solidFill>
                  <a:srgbClr val="FFFFFF"/>
                </a:solidFill>
                <a:latin typeface="Arial Unicode"/>
              </a:rPr>
              <a:t>Untuk mengatasi masalah ini, Hochreiter dkk (1997). mempresentasikan Long Short-Term Memory yang biasanya disebut LSTM. </a:t>
            </a:r>
            <a:r>
              <a:rPr lang="en-US" sz="2258">
                <a:solidFill>
                  <a:srgbClr val="FFFFFF"/>
                </a:solidFill>
                <a:latin typeface="Arial Unicode Bold"/>
              </a:rPr>
              <a:t>LSTM menyerupai RNN, tetapi di sini setiap simpul berulang biasa digantikan oleh sel memori.</a:t>
            </a:r>
          </a:p>
          <a:p>
            <a:pPr algn="just">
              <a:lnSpc>
                <a:spcPts val="3162"/>
              </a:lnSpc>
            </a:pPr>
          </a:p>
          <a:p>
            <a:pPr algn="just">
              <a:lnSpc>
                <a:spcPts val="3162"/>
              </a:lnSpc>
              <a:spcBef>
                <a:spcPct val="0"/>
              </a:spcBef>
            </a:pPr>
            <a:r>
              <a:rPr lang="en-US" sz="2258">
                <a:solidFill>
                  <a:srgbClr val="FFFFFF"/>
                </a:solidFill>
                <a:latin typeface="Arial Unicode"/>
              </a:rPr>
              <a:t>Istilah “long short-term memory” berasal dari intuisi berikut.</a:t>
            </a:r>
            <a:r>
              <a:rPr lang="en-US" sz="2258">
                <a:solidFill>
                  <a:srgbClr val="FFFFFF"/>
                </a:solidFill>
                <a:latin typeface="Arial Unicode Bold"/>
              </a:rPr>
              <a:t> RNN memiliki memori jangka panjang dalam bentuk bobot. Bobotnya berubah secara perlahan selama pelatihan.</a:t>
            </a:r>
          </a:p>
        </p:txBody>
      </p:sp>
      <p:grpSp>
        <p:nvGrpSpPr>
          <p:cNvPr name="Group 8" id="8"/>
          <p:cNvGrpSpPr/>
          <p:nvPr/>
        </p:nvGrpSpPr>
        <p:grpSpPr>
          <a:xfrm rot="-10800000">
            <a:off x="486318" y="-6528"/>
            <a:ext cx="7164093" cy="10293528"/>
            <a:chOff x="0" y="0"/>
            <a:chExt cx="660400" cy="948877"/>
          </a:xfrm>
        </p:grpSpPr>
        <p:sp>
          <p:nvSpPr>
            <p:cNvPr name="Freeform 9" id="9"/>
            <p:cNvSpPr/>
            <p:nvPr/>
          </p:nvSpPr>
          <p:spPr>
            <a:xfrm flipH="false" flipV="false" rot="0">
              <a:off x="0" y="0"/>
              <a:ext cx="660400" cy="948877"/>
            </a:xfrm>
            <a:custGeom>
              <a:avLst/>
              <a:gdLst/>
              <a:ahLst/>
              <a:cxnLst/>
              <a:rect r="r" b="b" t="t" l="l"/>
              <a:pathLst>
                <a:path h="948877"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1525"/>
                  </a:cubicBezTo>
                  <a:lnTo>
                    <a:pt x="660400" y="948877"/>
                  </a:lnTo>
                  <a:lnTo>
                    <a:pt x="0" y="948877"/>
                  </a:lnTo>
                  <a:lnTo>
                    <a:pt x="0" y="331983"/>
                  </a:lnTo>
                  <a:cubicBezTo>
                    <a:pt x="1782" y="185660"/>
                    <a:pt x="93019" y="64045"/>
                    <a:pt x="220252" y="19070"/>
                  </a:cubicBezTo>
                  <a:close/>
                </a:path>
              </a:pathLst>
            </a:custGeom>
            <a:solidFill>
              <a:srgbClr val="FFFFFF"/>
            </a:solidFill>
            <a:ln cap="sq">
              <a:noFill/>
              <a:prstDash val="solid"/>
              <a:miter/>
            </a:ln>
          </p:spPr>
        </p:sp>
        <p:sp>
          <p:nvSpPr>
            <p:cNvPr name="TextBox 10" id="10"/>
            <p:cNvSpPr txBox="true"/>
            <p:nvPr/>
          </p:nvSpPr>
          <p:spPr>
            <a:xfrm>
              <a:off x="0" y="79375"/>
              <a:ext cx="660400" cy="869502"/>
            </a:xfrm>
            <a:prstGeom prst="rect">
              <a:avLst/>
            </a:prstGeom>
          </p:spPr>
          <p:txBody>
            <a:bodyPr anchor="ctr" rtlCol="false" tIns="50800" lIns="50800" bIns="50800" rIns="50800"/>
            <a:lstStyle/>
            <a:p>
              <a:pPr algn="ctr">
                <a:lnSpc>
                  <a:spcPts val="3207"/>
                </a:lnSpc>
              </a:pPr>
            </a:p>
          </p:txBody>
        </p:sp>
      </p:grpSp>
      <p:sp>
        <p:nvSpPr>
          <p:cNvPr name="Freeform 11" id="11"/>
          <p:cNvSpPr/>
          <p:nvPr/>
        </p:nvSpPr>
        <p:spPr>
          <a:xfrm flipH="false" flipV="false" rot="0">
            <a:off x="869395" y="228582"/>
            <a:ext cx="6397939" cy="3594579"/>
          </a:xfrm>
          <a:custGeom>
            <a:avLst/>
            <a:gdLst/>
            <a:ahLst/>
            <a:cxnLst/>
            <a:rect r="r" b="b" t="t" l="l"/>
            <a:pathLst>
              <a:path h="3594579" w="6397939">
                <a:moveTo>
                  <a:pt x="0" y="0"/>
                </a:moveTo>
                <a:lnTo>
                  <a:pt x="6397940" y="0"/>
                </a:lnTo>
                <a:lnTo>
                  <a:pt x="6397940" y="3594580"/>
                </a:lnTo>
                <a:lnTo>
                  <a:pt x="0" y="35945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ysDot"/>
            <a:miter/>
          </a:ln>
        </p:spPr>
      </p:sp>
      <p:sp>
        <p:nvSpPr>
          <p:cNvPr name="Freeform 12" id="12"/>
          <p:cNvSpPr/>
          <p:nvPr/>
        </p:nvSpPr>
        <p:spPr>
          <a:xfrm flipH="false" flipV="false" rot="0">
            <a:off x="924377" y="4949470"/>
            <a:ext cx="6287976" cy="3246509"/>
          </a:xfrm>
          <a:custGeom>
            <a:avLst/>
            <a:gdLst/>
            <a:ahLst/>
            <a:cxnLst/>
            <a:rect r="r" b="b" t="t" l="l"/>
            <a:pathLst>
              <a:path h="3246509" w="6287976">
                <a:moveTo>
                  <a:pt x="0" y="0"/>
                </a:moveTo>
                <a:lnTo>
                  <a:pt x="6287976" y="0"/>
                </a:lnTo>
                <a:lnTo>
                  <a:pt x="6287976" y="3246509"/>
                </a:lnTo>
                <a:lnTo>
                  <a:pt x="0" y="32465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713924" y="8568690"/>
            <a:ext cx="6996190"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3: Arsitektur dari LSTM Unit </a:t>
            </a:r>
          </a:p>
          <a:p>
            <a:pPr algn="ctr">
              <a:lnSpc>
                <a:spcPts val="2880"/>
              </a:lnSpc>
            </a:pPr>
            <a:r>
              <a:rPr lang="en-US" sz="1800">
                <a:solidFill>
                  <a:srgbClr val="000000"/>
                </a:solidFill>
                <a:latin typeface="Open Sans"/>
              </a:rPr>
              <a:t>(Sumber: </a:t>
            </a:r>
            <a:r>
              <a:rPr lang="en-US" sz="1800" u="sng">
                <a:solidFill>
                  <a:srgbClr val="000000"/>
                </a:solidFill>
                <a:latin typeface="Open Sans"/>
                <a:hlinkClick r:id="rId7" tooltip="https://d2l.ai/chapter_recurrent-modern/lstm.html"/>
              </a:rPr>
              <a:t>LSTM Architecture</a:t>
            </a:r>
            <a:r>
              <a:rPr lang="en-US" sz="1800">
                <a:solidFill>
                  <a:srgbClr val="000000"/>
                </a:solidFill>
                <a:latin typeface="Open Sans"/>
              </a:rPr>
              <a:t>)</a:t>
            </a:r>
          </a:p>
        </p:txBody>
      </p:sp>
      <p:sp>
        <p:nvSpPr>
          <p:cNvPr name="TextBox 14" id="14"/>
          <p:cNvSpPr txBox="true"/>
          <p:nvPr/>
        </p:nvSpPr>
        <p:spPr>
          <a:xfrm rot="0">
            <a:off x="558453" y="3917686"/>
            <a:ext cx="7307132" cy="689610"/>
          </a:xfrm>
          <a:prstGeom prst="rect">
            <a:avLst/>
          </a:prstGeom>
        </p:spPr>
        <p:txBody>
          <a:bodyPr anchor="t" rtlCol="false" tIns="0" lIns="0" bIns="0" rIns="0">
            <a:spAutoFit/>
          </a:bodyPr>
          <a:lstStyle/>
          <a:p>
            <a:pPr algn="ctr">
              <a:lnSpc>
                <a:spcPts val="2880"/>
              </a:lnSpc>
            </a:pPr>
            <a:r>
              <a:rPr lang="en-US" sz="1800">
                <a:solidFill>
                  <a:srgbClr val="000000"/>
                </a:solidFill>
                <a:latin typeface="Open Sans"/>
              </a:rPr>
              <a:t>Gambar 2: Arsitektur dari RNN Unit </a:t>
            </a:r>
          </a:p>
          <a:p>
            <a:pPr algn="ctr">
              <a:lnSpc>
                <a:spcPts val="2880"/>
              </a:lnSpc>
            </a:pPr>
            <a:r>
              <a:rPr lang="en-US" sz="1800">
                <a:solidFill>
                  <a:srgbClr val="000000"/>
                </a:solidFill>
                <a:latin typeface="Open Sans"/>
              </a:rPr>
              <a:t>(Sumber: </a:t>
            </a:r>
            <a:r>
              <a:rPr lang="en-US" sz="1800" u="sng">
                <a:solidFill>
                  <a:srgbClr val="000000"/>
                </a:solidFill>
                <a:latin typeface="Open Sans"/>
                <a:hlinkClick r:id="rId8" tooltip="https://d2l.ai/chapter_recurrent-neural-networks/rnn.html"/>
              </a:rPr>
              <a:t>RNN Architecture</a:t>
            </a:r>
            <a:r>
              <a:rPr lang="en-US" sz="1800">
                <a:solidFill>
                  <a:srgbClr val="000000"/>
                </a:solidFill>
                <a:latin typeface="Open Sans"/>
              </a:rPr>
              <a: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5400000">
            <a:off x="297851" y="1395388"/>
            <a:ext cx="7789305" cy="8385007"/>
            <a:chOff x="0" y="0"/>
            <a:chExt cx="660400" cy="710905"/>
          </a:xfrm>
        </p:grpSpPr>
        <p:sp>
          <p:nvSpPr>
            <p:cNvPr name="Freeform 4" id="4"/>
            <p:cNvSpPr/>
            <p:nvPr/>
          </p:nvSpPr>
          <p:spPr>
            <a:xfrm flipH="false" flipV="false" rot="0">
              <a:off x="0" y="0"/>
              <a:ext cx="660400" cy="710905"/>
            </a:xfrm>
            <a:custGeom>
              <a:avLst/>
              <a:gdLst/>
              <a:ahLst/>
              <a:cxnLst/>
              <a:rect r="r" b="b" t="t" l="l"/>
              <a:pathLst>
                <a:path h="71090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6239"/>
                  </a:cubicBezTo>
                  <a:lnTo>
                    <a:pt x="660400" y="710905"/>
                  </a:lnTo>
                  <a:lnTo>
                    <a:pt x="0" y="710905"/>
                  </a:lnTo>
                  <a:lnTo>
                    <a:pt x="0" y="326524"/>
                  </a:lnTo>
                  <a:cubicBezTo>
                    <a:pt x="1782" y="185660"/>
                    <a:pt x="93019" y="64045"/>
                    <a:pt x="220252" y="19070"/>
                  </a:cubicBezTo>
                  <a:close/>
                </a:path>
              </a:pathLst>
            </a:custGeom>
            <a:solidFill>
              <a:srgbClr val="F7F7F6"/>
            </a:solidFill>
            <a:ln cap="sq">
              <a:noFill/>
              <a:prstDash val="solid"/>
              <a:miter/>
            </a:ln>
          </p:spPr>
        </p:sp>
        <p:sp>
          <p:nvSpPr>
            <p:cNvPr name="TextBox 5" id="5"/>
            <p:cNvSpPr txBox="true"/>
            <p:nvPr/>
          </p:nvSpPr>
          <p:spPr>
            <a:xfrm>
              <a:off x="0" y="79375"/>
              <a:ext cx="660400" cy="631530"/>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0">
            <a:off x="4621187" y="-3564122"/>
            <a:ext cx="4811494" cy="481149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9" id="9"/>
          <p:cNvSpPr txBox="true"/>
          <p:nvPr/>
        </p:nvSpPr>
        <p:spPr>
          <a:xfrm rot="0">
            <a:off x="16937950" y="2086399"/>
            <a:ext cx="530315" cy="201232"/>
          </a:xfrm>
          <a:prstGeom prst="rect">
            <a:avLst/>
          </a:prstGeom>
        </p:spPr>
        <p:txBody>
          <a:bodyPr anchor="t" rtlCol="false" tIns="0" lIns="0" bIns="0" rIns="0">
            <a:spAutoFit/>
          </a:bodyPr>
          <a:lstStyle/>
          <a:p>
            <a:pPr algn="ctr">
              <a:lnSpc>
                <a:spcPts val="1471"/>
              </a:lnSpc>
            </a:pPr>
            <a:r>
              <a:rPr lang="en-US" sz="1051" spc="139">
                <a:solidFill>
                  <a:srgbClr val="7DBFD7"/>
                </a:solidFill>
                <a:latin typeface="Arial"/>
              </a:rPr>
              <a:t>sigma)</a:t>
            </a:r>
          </a:p>
        </p:txBody>
      </p:sp>
      <p:sp>
        <p:nvSpPr>
          <p:cNvPr name="Freeform 10" id="10"/>
          <p:cNvSpPr/>
          <p:nvPr/>
        </p:nvSpPr>
        <p:spPr>
          <a:xfrm flipH="false" flipV="false" rot="0">
            <a:off x="237279" y="2589258"/>
            <a:ext cx="7236122" cy="3736041"/>
          </a:xfrm>
          <a:custGeom>
            <a:avLst/>
            <a:gdLst/>
            <a:ahLst/>
            <a:cxnLst/>
            <a:rect r="r" b="b" t="t" l="l"/>
            <a:pathLst>
              <a:path h="3736041" w="7236122">
                <a:moveTo>
                  <a:pt x="0" y="0"/>
                </a:moveTo>
                <a:lnTo>
                  <a:pt x="7236123" y="0"/>
                </a:lnTo>
                <a:lnTo>
                  <a:pt x="7236123" y="3736041"/>
                </a:lnTo>
                <a:lnTo>
                  <a:pt x="0" y="37360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8537407" y="5189518"/>
            <a:ext cx="1116284" cy="796748"/>
          </a:xfrm>
          <a:custGeom>
            <a:avLst/>
            <a:gdLst/>
            <a:ahLst/>
            <a:cxnLst/>
            <a:rect r="r" b="b" t="t" l="l"/>
            <a:pathLst>
              <a:path h="796748" w="1116284">
                <a:moveTo>
                  <a:pt x="0" y="0"/>
                </a:moveTo>
                <a:lnTo>
                  <a:pt x="1116284" y="0"/>
                </a:lnTo>
                <a:lnTo>
                  <a:pt x="1116284" y="796748"/>
                </a:lnTo>
                <a:lnTo>
                  <a:pt x="0" y="7967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10800000">
            <a:off x="9806091" y="0"/>
            <a:ext cx="7789305" cy="10112955"/>
            <a:chOff x="0" y="0"/>
            <a:chExt cx="660400" cy="857406"/>
          </a:xfrm>
        </p:grpSpPr>
        <p:sp>
          <p:nvSpPr>
            <p:cNvPr name="Freeform 13" id="13"/>
            <p:cNvSpPr/>
            <p:nvPr/>
          </p:nvSpPr>
          <p:spPr>
            <a:xfrm flipH="false" flipV="false" rot="0">
              <a:off x="0" y="0"/>
              <a:ext cx="660400" cy="857406"/>
            </a:xfrm>
            <a:custGeom>
              <a:avLst/>
              <a:gdLst/>
              <a:ahLst/>
              <a:cxnLst/>
              <a:rect r="r" b="b" t="t" l="l"/>
              <a:pathLst>
                <a:path h="8574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9493"/>
                  </a:cubicBezTo>
                  <a:lnTo>
                    <a:pt x="660400" y="857406"/>
                  </a:lnTo>
                  <a:lnTo>
                    <a:pt x="0" y="857406"/>
                  </a:lnTo>
                  <a:lnTo>
                    <a:pt x="0" y="329885"/>
                  </a:lnTo>
                  <a:cubicBezTo>
                    <a:pt x="1782" y="185660"/>
                    <a:pt x="93019" y="64045"/>
                    <a:pt x="220252" y="19070"/>
                  </a:cubicBezTo>
                  <a:close/>
                </a:path>
              </a:pathLst>
            </a:custGeom>
            <a:solidFill>
              <a:srgbClr val="FFFFFF"/>
            </a:solidFill>
            <a:ln cap="sq">
              <a:noFill/>
              <a:prstDash val="solid"/>
              <a:miter/>
            </a:ln>
          </p:spPr>
        </p:sp>
        <p:sp>
          <p:nvSpPr>
            <p:cNvPr name="TextBox 14" id="14"/>
            <p:cNvSpPr txBox="true"/>
            <p:nvPr/>
          </p:nvSpPr>
          <p:spPr>
            <a:xfrm>
              <a:off x="0" y="79375"/>
              <a:ext cx="660400" cy="778031"/>
            </a:xfrm>
            <a:prstGeom prst="rect">
              <a:avLst/>
            </a:prstGeom>
          </p:spPr>
          <p:txBody>
            <a:bodyPr anchor="ctr" rtlCol="false" tIns="50800" lIns="50800" bIns="50800" rIns="50800"/>
            <a:lstStyle/>
            <a:p>
              <a:pPr algn="ctr">
                <a:lnSpc>
                  <a:spcPts val="3207"/>
                </a:lnSpc>
              </a:pPr>
            </a:p>
          </p:txBody>
        </p:sp>
      </p:grpSp>
      <p:grpSp>
        <p:nvGrpSpPr>
          <p:cNvPr name="Group 15" id="15"/>
          <p:cNvGrpSpPr/>
          <p:nvPr/>
        </p:nvGrpSpPr>
        <p:grpSpPr>
          <a:xfrm rot="0">
            <a:off x="9806091" y="0"/>
            <a:ext cx="7789305" cy="10287000"/>
            <a:chOff x="0" y="0"/>
            <a:chExt cx="2051504" cy="2709333"/>
          </a:xfrm>
        </p:grpSpPr>
        <p:sp>
          <p:nvSpPr>
            <p:cNvPr name="Freeform 16" id="16"/>
            <p:cNvSpPr/>
            <p:nvPr/>
          </p:nvSpPr>
          <p:spPr>
            <a:xfrm flipH="false" flipV="false" rot="0">
              <a:off x="0" y="0"/>
              <a:ext cx="2051504" cy="2709333"/>
            </a:xfrm>
            <a:custGeom>
              <a:avLst/>
              <a:gdLst/>
              <a:ahLst/>
              <a:cxnLst/>
              <a:rect r="r" b="b" t="t" l="l"/>
              <a:pathLst>
                <a:path h="2709333" w="2051504">
                  <a:moveTo>
                    <a:pt x="0" y="0"/>
                  </a:moveTo>
                  <a:lnTo>
                    <a:pt x="2051504" y="0"/>
                  </a:lnTo>
                  <a:lnTo>
                    <a:pt x="2051504" y="2709333"/>
                  </a:lnTo>
                  <a:lnTo>
                    <a:pt x="0" y="2709333"/>
                  </a:lnTo>
                  <a:close/>
                </a:path>
              </a:pathLst>
            </a:custGeom>
            <a:solidFill>
              <a:srgbClr val="F7F7F6"/>
            </a:solidFill>
          </p:spPr>
        </p:sp>
        <p:sp>
          <p:nvSpPr>
            <p:cNvPr name="TextBox 17" id="17"/>
            <p:cNvSpPr txBox="true"/>
            <p:nvPr/>
          </p:nvSpPr>
          <p:spPr>
            <a:xfrm>
              <a:off x="0" y="-47625"/>
              <a:ext cx="2051504" cy="2756958"/>
            </a:xfrm>
            <a:prstGeom prst="rect">
              <a:avLst/>
            </a:prstGeom>
          </p:spPr>
          <p:txBody>
            <a:bodyPr anchor="ctr" rtlCol="false" tIns="50800" lIns="50800" bIns="50800" rIns="50800"/>
            <a:lstStyle/>
            <a:p>
              <a:pPr algn="ctr">
                <a:lnSpc>
                  <a:spcPts val="3207"/>
                </a:lnSpc>
              </a:pPr>
            </a:p>
          </p:txBody>
        </p:sp>
      </p:grpSp>
      <p:sp>
        <p:nvSpPr>
          <p:cNvPr name="Freeform 18" id="18"/>
          <p:cNvSpPr/>
          <p:nvPr/>
        </p:nvSpPr>
        <p:spPr>
          <a:xfrm flipH="false" flipV="false" rot="0">
            <a:off x="9806091" y="481564"/>
            <a:ext cx="7789305" cy="5280424"/>
          </a:xfrm>
          <a:custGeom>
            <a:avLst/>
            <a:gdLst/>
            <a:ahLst/>
            <a:cxnLst/>
            <a:rect r="r" b="b" t="t" l="l"/>
            <a:pathLst>
              <a:path h="5280424" w="7789305">
                <a:moveTo>
                  <a:pt x="0" y="0"/>
                </a:moveTo>
                <a:lnTo>
                  <a:pt x="7789305" y="0"/>
                </a:lnTo>
                <a:lnTo>
                  <a:pt x="7789305" y="5280424"/>
                </a:lnTo>
                <a:lnTo>
                  <a:pt x="0" y="5280424"/>
                </a:lnTo>
                <a:lnTo>
                  <a:pt x="0" y="0"/>
                </a:lnTo>
                <a:close/>
              </a:path>
            </a:pathLst>
          </a:custGeom>
          <a:blipFill>
            <a:blip r:embed="rId7"/>
            <a:stretch>
              <a:fillRect l="0" t="0" r="0" b="0"/>
            </a:stretch>
          </a:blipFill>
        </p:spPr>
      </p:sp>
      <p:grpSp>
        <p:nvGrpSpPr>
          <p:cNvPr name="Group 19" id="19"/>
          <p:cNvGrpSpPr/>
          <p:nvPr/>
        </p:nvGrpSpPr>
        <p:grpSpPr>
          <a:xfrm rot="0">
            <a:off x="10644864" y="3015802"/>
            <a:ext cx="5212160" cy="1117881"/>
            <a:chOff x="0" y="0"/>
            <a:chExt cx="1122260" cy="240698"/>
          </a:xfrm>
        </p:grpSpPr>
        <p:sp>
          <p:nvSpPr>
            <p:cNvPr name="Freeform 20" id="20"/>
            <p:cNvSpPr/>
            <p:nvPr/>
          </p:nvSpPr>
          <p:spPr>
            <a:xfrm flipH="false" flipV="false" rot="0">
              <a:off x="0" y="0"/>
              <a:ext cx="1122260" cy="240698"/>
            </a:xfrm>
            <a:custGeom>
              <a:avLst/>
              <a:gdLst/>
              <a:ahLst/>
              <a:cxnLst/>
              <a:rect r="r" b="b" t="t" l="l"/>
              <a:pathLst>
                <a:path h="240698" w="1122260">
                  <a:moveTo>
                    <a:pt x="0" y="0"/>
                  </a:moveTo>
                  <a:lnTo>
                    <a:pt x="1122260" y="0"/>
                  </a:lnTo>
                  <a:lnTo>
                    <a:pt x="1122260" y="240698"/>
                  </a:lnTo>
                  <a:lnTo>
                    <a:pt x="0" y="240698"/>
                  </a:lnTo>
                  <a:close/>
                </a:path>
              </a:pathLst>
            </a:custGeom>
            <a:solidFill>
              <a:srgbClr val="000000">
                <a:alpha val="0"/>
              </a:srgbClr>
            </a:solidFill>
            <a:ln w="38100" cap="sq">
              <a:solidFill>
                <a:srgbClr val="FF3131"/>
              </a:solidFill>
              <a:prstDash val="lgDash"/>
              <a:miter/>
            </a:ln>
          </p:spPr>
        </p:sp>
        <p:sp>
          <p:nvSpPr>
            <p:cNvPr name="TextBox 21" id="21"/>
            <p:cNvSpPr txBox="true"/>
            <p:nvPr/>
          </p:nvSpPr>
          <p:spPr>
            <a:xfrm>
              <a:off x="0" y="-57150"/>
              <a:ext cx="1122260" cy="297848"/>
            </a:xfrm>
            <a:prstGeom prst="rect">
              <a:avLst/>
            </a:prstGeom>
          </p:spPr>
          <p:txBody>
            <a:bodyPr anchor="ctr" rtlCol="false" tIns="62139" lIns="62139" bIns="62139" rIns="62139"/>
            <a:lstStyle/>
            <a:p>
              <a:pPr algn="ctr">
                <a:lnSpc>
                  <a:spcPts val="2880"/>
                </a:lnSpc>
              </a:pPr>
            </a:p>
          </p:txBody>
        </p:sp>
      </p:grpSp>
      <p:sp>
        <p:nvSpPr>
          <p:cNvPr name="Freeform 22" id="22"/>
          <p:cNvSpPr/>
          <p:nvPr/>
        </p:nvSpPr>
        <p:spPr>
          <a:xfrm flipH="false" flipV="false" rot="0">
            <a:off x="9806091" y="5761988"/>
            <a:ext cx="7789305" cy="4143036"/>
          </a:xfrm>
          <a:custGeom>
            <a:avLst/>
            <a:gdLst/>
            <a:ahLst/>
            <a:cxnLst/>
            <a:rect r="r" b="b" t="t" l="l"/>
            <a:pathLst>
              <a:path h="4143036" w="7789305">
                <a:moveTo>
                  <a:pt x="0" y="0"/>
                </a:moveTo>
                <a:lnTo>
                  <a:pt x="7789305" y="0"/>
                </a:lnTo>
                <a:lnTo>
                  <a:pt x="7789305" y="4143037"/>
                </a:lnTo>
                <a:lnTo>
                  <a:pt x="0" y="4143037"/>
                </a:lnTo>
                <a:lnTo>
                  <a:pt x="0" y="0"/>
                </a:lnTo>
                <a:close/>
              </a:path>
            </a:pathLst>
          </a:custGeom>
          <a:blipFill>
            <a:blip r:embed="rId8"/>
            <a:stretch>
              <a:fillRect l="0" t="0" r="0" b="0"/>
            </a:stretch>
          </a:blipFill>
        </p:spPr>
      </p:sp>
      <p:grpSp>
        <p:nvGrpSpPr>
          <p:cNvPr name="Group 23" id="23"/>
          <p:cNvGrpSpPr/>
          <p:nvPr/>
        </p:nvGrpSpPr>
        <p:grpSpPr>
          <a:xfrm rot="0">
            <a:off x="11124658" y="6325299"/>
            <a:ext cx="5369349" cy="1993226"/>
            <a:chOff x="0" y="0"/>
            <a:chExt cx="1156105" cy="429173"/>
          </a:xfrm>
        </p:grpSpPr>
        <p:sp>
          <p:nvSpPr>
            <p:cNvPr name="Freeform 24" id="24"/>
            <p:cNvSpPr/>
            <p:nvPr/>
          </p:nvSpPr>
          <p:spPr>
            <a:xfrm flipH="false" flipV="false" rot="0">
              <a:off x="0" y="0"/>
              <a:ext cx="1156105" cy="429173"/>
            </a:xfrm>
            <a:custGeom>
              <a:avLst/>
              <a:gdLst/>
              <a:ahLst/>
              <a:cxnLst/>
              <a:rect r="r" b="b" t="t" l="l"/>
              <a:pathLst>
                <a:path h="429173" w="1156105">
                  <a:moveTo>
                    <a:pt x="0" y="0"/>
                  </a:moveTo>
                  <a:lnTo>
                    <a:pt x="1156105" y="0"/>
                  </a:lnTo>
                  <a:lnTo>
                    <a:pt x="1156105" y="429173"/>
                  </a:lnTo>
                  <a:lnTo>
                    <a:pt x="0" y="429173"/>
                  </a:lnTo>
                  <a:close/>
                </a:path>
              </a:pathLst>
            </a:custGeom>
            <a:solidFill>
              <a:srgbClr val="000000">
                <a:alpha val="0"/>
              </a:srgbClr>
            </a:solidFill>
            <a:ln w="38100" cap="sq">
              <a:solidFill>
                <a:srgbClr val="FF3131"/>
              </a:solidFill>
              <a:prstDash val="lgDash"/>
              <a:miter/>
            </a:ln>
          </p:spPr>
        </p:sp>
        <p:sp>
          <p:nvSpPr>
            <p:cNvPr name="TextBox 25" id="25"/>
            <p:cNvSpPr txBox="true"/>
            <p:nvPr/>
          </p:nvSpPr>
          <p:spPr>
            <a:xfrm>
              <a:off x="0" y="-57150"/>
              <a:ext cx="1156105" cy="486323"/>
            </a:xfrm>
            <a:prstGeom prst="rect">
              <a:avLst/>
            </a:prstGeom>
          </p:spPr>
          <p:txBody>
            <a:bodyPr anchor="ctr" rtlCol="false" tIns="62139" lIns="62139" bIns="62139" rIns="62139"/>
            <a:lstStyle/>
            <a:p>
              <a:pPr algn="ctr">
                <a:lnSpc>
                  <a:spcPts val="2880"/>
                </a:lnSpc>
              </a:pPr>
            </a:p>
          </p:txBody>
        </p:sp>
      </p:grpSp>
      <p:grpSp>
        <p:nvGrpSpPr>
          <p:cNvPr name="Group 26" id="26"/>
          <p:cNvGrpSpPr/>
          <p:nvPr/>
        </p:nvGrpSpPr>
        <p:grpSpPr>
          <a:xfrm rot="0">
            <a:off x="11234021" y="8410876"/>
            <a:ext cx="2466722" cy="847424"/>
            <a:chOff x="0" y="0"/>
            <a:chExt cx="531124" cy="182464"/>
          </a:xfrm>
        </p:grpSpPr>
        <p:sp>
          <p:nvSpPr>
            <p:cNvPr name="Freeform 27" id="27"/>
            <p:cNvSpPr/>
            <p:nvPr/>
          </p:nvSpPr>
          <p:spPr>
            <a:xfrm flipH="false" flipV="false" rot="0">
              <a:off x="0" y="0"/>
              <a:ext cx="531124" cy="182464"/>
            </a:xfrm>
            <a:custGeom>
              <a:avLst/>
              <a:gdLst/>
              <a:ahLst/>
              <a:cxnLst/>
              <a:rect r="r" b="b" t="t" l="l"/>
              <a:pathLst>
                <a:path h="182464" w="531124">
                  <a:moveTo>
                    <a:pt x="0" y="0"/>
                  </a:moveTo>
                  <a:lnTo>
                    <a:pt x="531124" y="0"/>
                  </a:lnTo>
                  <a:lnTo>
                    <a:pt x="531124" y="182464"/>
                  </a:lnTo>
                  <a:lnTo>
                    <a:pt x="0" y="182464"/>
                  </a:lnTo>
                  <a:close/>
                </a:path>
              </a:pathLst>
            </a:custGeom>
            <a:solidFill>
              <a:srgbClr val="000000">
                <a:alpha val="0"/>
              </a:srgbClr>
            </a:solidFill>
            <a:ln w="38100" cap="sq">
              <a:solidFill>
                <a:srgbClr val="FF3131"/>
              </a:solidFill>
              <a:prstDash val="lgDash"/>
              <a:miter/>
            </a:ln>
          </p:spPr>
        </p:sp>
        <p:sp>
          <p:nvSpPr>
            <p:cNvPr name="TextBox 28" id="28"/>
            <p:cNvSpPr txBox="true"/>
            <p:nvPr/>
          </p:nvSpPr>
          <p:spPr>
            <a:xfrm>
              <a:off x="0" y="-57150"/>
              <a:ext cx="531124" cy="239614"/>
            </a:xfrm>
            <a:prstGeom prst="rect">
              <a:avLst/>
            </a:prstGeom>
          </p:spPr>
          <p:txBody>
            <a:bodyPr anchor="ctr" rtlCol="false" tIns="62139" lIns="62139" bIns="62139" rIns="62139"/>
            <a:lstStyle/>
            <a:p>
              <a:pPr algn="ctr">
                <a:lnSpc>
                  <a:spcPts val="2880"/>
                </a:lnSpc>
              </a:pPr>
            </a:p>
          </p:txBody>
        </p:sp>
      </p:grpSp>
      <p:sp>
        <p:nvSpPr>
          <p:cNvPr name="Freeform 29" id="29"/>
          <p:cNvSpPr/>
          <p:nvPr/>
        </p:nvSpPr>
        <p:spPr>
          <a:xfrm flipH="false" flipV="false" rot="0">
            <a:off x="1711977" y="6581276"/>
            <a:ext cx="3858148" cy="1030171"/>
          </a:xfrm>
          <a:custGeom>
            <a:avLst/>
            <a:gdLst/>
            <a:ahLst/>
            <a:cxnLst/>
            <a:rect r="r" b="b" t="t" l="l"/>
            <a:pathLst>
              <a:path h="1030171" w="3858148">
                <a:moveTo>
                  <a:pt x="0" y="0"/>
                </a:moveTo>
                <a:lnTo>
                  <a:pt x="3858148" y="0"/>
                </a:lnTo>
                <a:lnTo>
                  <a:pt x="3858148" y="1030171"/>
                </a:lnTo>
                <a:lnTo>
                  <a:pt x="0" y="1030171"/>
                </a:lnTo>
                <a:lnTo>
                  <a:pt x="0" y="0"/>
                </a:lnTo>
                <a:close/>
              </a:path>
            </a:pathLst>
          </a:custGeom>
          <a:blipFill>
            <a:blip r:embed="rId9"/>
            <a:stretch>
              <a:fillRect l="-2805" t="0" r="-1487" b="-8614"/>
            </a:stretch>
          </a:blipFill>
        </p:spPr>
      </p:sp>
      <p:sp>
        <p:nvSpPr>
          <p:cNvPr name="Freeform 30" id="30"/>
          <p:cNvSpPr/>
          <p:nvPr/>
        </p:nvSpPr>
        <p:spPr>
          <a:xfrm flipH="false" flipV="false" rot="0">
            <a:off x="1711977" y="7611447"/>
            <a:ext cx="4085891" cy="444119"/>
          </a:xfrm>
          <a:custGeom>
            <a:avLst/>
            <a:gdLst/>
            <a:ahLst/>
            <a:cxnLst/>
            <a:rect r="r" b="b" t="t" l="l"/>
            <a:pathLst>
              <a:path h="444119" w="4085891">
                <a:moveTo>
                  <a:pt x="0" y="0"/>
                </a:moveTo>
                <a:lnTo>
                  <a:pt x="4085891" y="0"/>
                </a:lnTo>
                <a:lnTo>
                  <a:pt x="4085891" y="444119"/>
                </a:lnTo>
                <a:lnTo>
                  <a:pt x="0" y="444119"/>
                </a:lnTo>
                <a:lnTo>
                  <a:pt x="0" y="0"/>
                </a:lnTo>
                <a:close/>
              </a:path>
            </a:pathLst>
          </a:custGeom>
          <a:blipFill>
            <a:blip r:embed="rId10"/>
            <a:stretch>
              <a:fillRect l="0" t="0" r="0" b="0"/>
            </a:stretch>
          </a:blipFill>
        </p:spPr>
      </p:sp>
      <p:sp>
        <p:nvSpPr>
          <p:cNvPr name="Freeform 31" id="31"/>
          <p:cNvSpPr/>
          <p:nvPr/>
        </p:nvSpPr>
        <p:spPr>
          <a:xfrm flipH="false" flipV="false" rot="0">
            <a:off x="1711977" y="8114273"/>
            <a:ext cx="2909210" cy="408504"/>
          </a:xfrm>
          <a:custGeom>
            <a:avLst/>
            <a:gdLst/>
            <a:ahLst/>
            <a:cxnLst/>
            <a:rect r="r" b="b" t="t" l="l"/>
            <a:pathLst>
              <a:path h="408504" w="2909210">
                <a:moveTo>
                  <a:pt x="0" y="0"/>
                </a:moveTo>
                <a:lnTo>
                  <a:pt x="2909210" y="0"/>
                </a:lnTo>
                <a:lnTo>
                  <a:pt x="2909210" y="408504"/>
                </a:lnTo>
                <a:lnTo>
                  <a:pt x="0" y="408504"/>
                </a:lnTo>
                <a:lnTo>
                  <a:pt x="0" y="0"/>
                </a:lnTo>
                <a:close/>
              </a:path>
            </a:pathLst>
          </a:custGeom>
          <a:blipFill>
            <a:blip r:embed="rId11"/>
            <a:stretch>
              <a:fillRect l="0" t="0" r="0" b="0"/>
            </a:stretch>
          </a:blipFill>
        </p:spPr>
      </p:sp>
      <p:sp>
        <p:nvSpPr>
          <p:cNvPr name="Freeform 32" id="32"/>
          <p:cNvSpPr/>
          <p:nvPr/>
        </p:nvSpPr>
        <p:spPr>
          <a:xfrm flipH="false" flipV="false" rot="0">
            <a:off x="1711977" y="8636488"/>
            <a:ext cx="2827124" cy="396200"/>
          </a:xfrm>
          <a:custGeom>
            <a:avLst/>
            <a:gdLst/>
            <a:ahLst/>
            <a:cxnLst/>
            <a:rect r="r" b="b" t="t" l="l"/>
            <a:pathLst>
              <a:path h="396200" w="2827124">
                <a:moveTo>
                  <a:pt x="0" y="0"/>
                </a:moveTo>
                <a:lnTo>
                  <a:pt x="2827124" y="0"/>
                </a:lnTo>
                <a:lnTo>
                  <a:pt x="2827124" y="396200"/>
                </a:lnTo>
                <a:lnTo>
                  <a:pt x="0" y="396200"/>
                </a:lnTo>
                <a:lnTo>
                  <a:pt x="0" y="0"/>
                </a:lnTo>
                <a:close/>
              </a:path>
            </a:pathLst>
          </a:custGeom>
          <a:blipFill>
            <a:blip r:embed="rId1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7132" y="4240245"/>
            <a:ext cx="3521393" cy="6607795"/>
            <a:chOff x="0" y="0"/>
            <a:chExt cx="927445" cy="1740325"/>
          </a:xfrm>
        </p:grpSpPr>
        <p:sp>
          <p:nvSpPr>
            <p:cNvPr name="Freeform 4" id="4"/>
            <p:cNvSpPr/>
            <p:nvPr/>
          </p:nvSpPr>
          <p:spPr>
            <a:xfrm flipH="false" flipV="false" rot="0">
              <a:off x="0" y="0"/>
              <a:ext cx="927445" cy="1740325"/>
            </a:xfrm>
            <a:custGeom>
              <a:avLst/>
              <a:gdLst/>
              <a:ahLst/>
              <a:cxnLst/>
              <a:rect r="r" b="b" t="t" l="l"/>
              <a:pathLst>
                <a:path h="1740325" w="927445">
                  <a:moveTo>
                    <a:pt x="848027" y="0"/>
                  </a:moveTo>
                  <a:lnTo>
                    <a:pt x="79418" y="0"/>
                  </a:lnTo>
                  <a:cubicBezTo>
                    <a:pt x="79418" y="43699"/>
                    <a:pt x="44079" y="79418"/>
                    <a:pt x="0" y="79418"/>
                  </a:cubicBezTo>
                  <a:lnTo>
                    <a:pt x="0" y="1660907"/>
                  </a:lnTo>
                  <a:cubicBezTo>
                    <a:pt x="43699" y="1660907"/>
                    <a:pt x="79418" y="1696245"/>
                    <a:pt x="79418" y="1740325"/>
                  </a:cubicBezTo>
                  <a:lnTo>
                    <a:pt x="848027" y="1740325"/>
                  </a:lnTo>
                  <a:cubicBezTo>
                    <a:pt x="848027" y="1696625"/>
                    <a:pt x="883366" y="1660907"/>
                    <a:pt x="927445" y="1660907"/>
                  </a:cubicBezTo>
                  <a:lnTo>
                    <a:pt x="927445" y="79418"/>
                  </a:lnTo>
                  <a:cubicBezTo>
                    <a:pt x="883746" y="79418"/>
                    <a:pt x="848027" y="44079"/>
                    <a:pt x="848027" y="0"/>
                  </a:cubicBezTo>
                  <a:close/>
                </a:path>
              </a:pathLst>
            </a:custGeom>
            <a:solidFill>
              <a:srgbClr val="F89B1C"/>
            </a:solidFill>
          </p:spPr>
        </p:sp>
        <p:sp>
          <p:nvSpPr>
            <p:cNvPr name="TextBox 5" id="5"/>
            <p:cNvSpPr txBox="true"/>
            <p:nvPr/>
          </p:nvSpPr>
          <p:spPr>
            <a:xfrm>
              <a:off x="38100" y="-9525"/>
              <a:ext cx="851245" cy="1711750"/>
            </a:xfrm>
            <a:prstGeom prst="rect">
              <a:avLst/>
            </a:prstGeom>
          </p:spPr>
          <p:txBody>
            <a:bodyPr anchor="ctr" rtlCol="false" tIns="50800" lIns="50800" bIns="50800" rIns="50800"/>
            <a:lstStyle/>
            <a:p>
              <a:pPr algn="ctr">
                <a:lnSpc>
                  <a:spcPts val="3207"/>
                </a:lnSpc>
              </a:pPr>
            </a:p>
          </p:txBody>
        </p:sp>
      </p:grpSp>
      <p:grpSp>
        <p:nvGrpSpPr>
          <p:cNvPr name="Group 6" id="6"/>
          <p:cNvGrpSpPr/>
          <p:nvPr/>
        </p:nvGrpSpPr>
        <p:grpSpPr>
          <a:xfrm rot="0">
            <a:off x="814302" y="3234504"/>
            <a:ext cx="1878525" cy="187852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9" id="9"/>
          <p:cNvGrpSpPr/>
          <p:nvPr/>
        </p:nvGrpSpPr>
        <p:grpSpPr>
          <a:xfrm rot="0">
            <a:off x="1022864" y="3443066"/>
            <a:ext cx="1461401" cy="146140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2" id="12"/>
          <p:cNvGrpSpPr/>
          <p:nvPr/>
        </p:nvGrpSpPr>
        <p:grpSpPr>
          <a:xfrm rot="0">
            <a:off x="3690460" y="4173766"/>
            <a:ext cx="3521393" cy="6674275"/>
            <a:chOff x="0" y="0"/>
            <a:chExt cx="927445" cy="1757834"/>
          </a:xfrm>
        </p:grpSpPr>
        <p:sp>
          <p:nvSpPr>
            <p:cNvPr name="Freeform 13" id="13"/>
            <p:cNvSpPr/>
            <p:nvPr/>
          </p:nvSpPr>
          <p:spPr>
            <a:xfrm flipH="false" flipV="false" rot="0">
              <a:off x="0" y="0"/>
              <a:ext cx="927445" cy="1757834"/>
            </a:xfrm>
            <a:custGeom>
              <a:avLst/>
              <a:gdLst/>
              <a:ahLst/>
              <a:cxnLst/>
              <a:rect r="r" b="b" t="t" l="l"/>
              <a:pathLst>
                <a:path h="1757834" w="927445">
                  <a:moveTo>
                    <a:pt x="848027" y="0"/>
                  </a:moveTo>
                  <a:lnTo>
                    <a:pt x="79418" y="0"/>
                  </a:lnTo>
                  <a:cubicBezTo>
                    <a:pt x="79418" y="43699"/>
                    <a:pt x="44079" y="79418"/>
                    <a:pt x="0" y="79418"/>
                  </a:cubicBezTo>
                  <a:lnTo>
                    <a:pt x="0" y="1678415"/>
                  </a:lnTo>
                  <a:cubicBezTo>
                    <a:pt x="43699" y="1678415"/>
                    <a:pt x="79418" y="1713755"/>
                    <a:pt x="79418" y="1757834"/>
                  </a:cubicBezTo>
                  <a:lnTo>
                    <a:pt x="848027" y="1757834"/>
                  </a:lnTo>
                  <a:cubicBezTo>
                    <a:pt x="848027" y="1714134"/>
                    <a:pt x="883366" y="1678415"/>
                    <a:pt x="927445" y="1678415"/>
                  </a:cubicBezTo>
                  <a:lnTo>
                    <a:pt x="927445" y="79418"/>
                  </a:lnTo>
                  <a:cubicBezTo>
                    <a:pt x="883746" y="79418"/>
                    <a:pt x="848027" y="44079"/>
                    <a:pt x="848027" y="0"/>
                  </a:cubicBezTo>
                  <a:close/>
                </a:path>
              </a:pathLst>
            </a:custGeom>
            <a:solidFill>
              <a:srgbClr val="FFFFFF"/>
            </a:solidFill>
          </p:spPr>
        </p:sp>
        <p:sp>
          <p:nvSpPr>
            <p:cNvPr name="TextBox 14" id="14"/>
            <p:cNvSpPr txBox="true"/>
            <p:nvPr/>
          </p:nvSpPr>
          <p:spPr>
            <a:xfrm>
              <a:off x="38100" y="-9525"/>
              <a:ext cx="851245" cy="1729259"/>
            </a:xfrm>
            <a:prstGeom prst="rect">
              <a:avLst/>
            </a:prstGeom>
          </p:spPr>
          <p:txBody>
            <a:bodyPr anchor="ctr" rtlCol="false" tIns="50800" lIns="50800" bIns="50800" rIns="50800"/>
            <a:lstStyle/>
            <a:p>
              <a:pPr algn="ctr">
                <a:lnSpc>
                  <a:spcPts val="3207"/>
                </a:lnSpc>
              </a:pPr>
            </a:p>
          </p:txBody>
        </p:sp>
      </p:grpSp>
      <p:grpSp>
        <p:nvGrpSpPr>
          <p:cNvPr name="Group 15" id="15"/>
          <p:cNvGrpSpPr/>
          <p:nvPr/>
        </p:nvGrpSpPr>
        <p:grpSpPr>
          <a:xfrm rot="0">
            <a:off x="4511895" y="3234504"/>
            <a:ext cx="1878525" cy="187852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18" id="18"/>
          <p:cNvGrpSpPr/>
          <p:nvPr/>
        </p:nvGrpSpPr>
        <p:grpSpPr>
          <a:xfrm rot="0">
            <a:off x="4720457" y="3443066"/>
            <a:ext cx="1461401" cy="146140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1" id="21"/>
          <p:cNvGrpSpPr/>
          <p:nvPr/>
        </p:nvGrpSpPr>
        <p:grpSpPr>
          <a:xfrm rot="0">
            <a:off x="7383303" y="4240245"/>
            <a:ext cx="3521393" cy="6607795"/>
            <a:chOff x="0" y="0"/>
            <a:chExt cx="927445" cy="1740325"/>
          </a:xfrm>
        </p:grpSpPr>
        <p:sp>
          <p:nvSpPr>
            <p:cNvPr name="Freeform 22" id="22"/>
            <p:cNvSpPr/>
            <p:nvPr/>
          </p:nvSpPr>
          <p:spPr>
            <a:xfrm flipH="false" flipV="false" rot="0">
              <a:off x="0" y="0"/>
              <a:ext cx="927445" cy="1740325"/>
            </a:xfrm>
            <a:custGeom>
              <a:avLst/>
              <a:gdLst/>
              <a:ahLst/>
              <a:cxnLst/>
              <a:rect r="r" b="b" t="t" l="l"/>
              <a:pathLst>
                <a:path h="1740325" w="927445">
                  <a:moveTo>
                    <a:pt x="848027" y="0"/>
                  </a:moveTo>
                  <a:lnTo>
                    <a:pt x="79418" y="0"/>
                  </a:lnTo>
                  <a:cubicBezTo>
                    <a:pt x="79418" y="43699"/>
                    <a:pt x="44079" y="79418"/>
                    <a:pt x="0" y="79418"/>
                  </a:cubicBezTo>
                  <a:lnTo>
                    <a:pt x="0" y="1660907"/>
                  </a:lnTo>
                  <a:cubicBezTo>
                    <a:pt x="43699" y="1660907"/>
                    <a:pt x="79418" y="1696245"/>
                    <a:pt x="79418" y="1740325"/>
                  </a:cubicBezTo>
                  <a:lnTo>
                    <a:pt x="848027" y="1740325"/>
                  </a:lnTo>
                  <a:cubicBezTo>
                    <a:pt x="848027" y="1696625"/>
                    <a:pt x="883366" y="1660907"/>
                    <a:pt x="927445" y="1660907"/>
                  </a:cubicBezTo>
                  <a:lnTo>
                    <a:pt x="927445" y="79418"/>
                  </a:lnTo>
                  <a:cubicBezTo>
                    <a:pt x="883746" y="79418"/>
                    <a:pt x="848027" y="44079"/>
                    <a:pt x="848027" y="0"/>
                  </a:cubicBezTo>
                  <a:close/>
                </a:path>
              </a:pathLst>
            </a:custGeom>
            <a:solidFill>
              <a:srgbClr val="F89B1C"/>
            </a:solidFill>
          </p:spPr>
        </p:sp>
        <p:sp>
          <p:nvSpPr>
            <p:cNvPr name="TextBox 23" id="23"/>
            <p:cNvSpPr txBox="true"/>
            <p:nvPr/>
          </p:nvSpPr>
          <p:spPr>
            <a:xfrm>
              <a:off x="38100" y="-9525"/>
              <a:ext cx="851245" cy="1711750"/>
            </a:xfrm>
            <a:prstGeom prst="rect">
              <a:avLst/>
            </a:prstGeom>
          </p:spPr>
          <p:txBody>
            <a:bodyPr anchor="ctr" rtlCol="false" tIns="50800" lIns="50800" bIns="50800" rIns="50800"/>
            <a:lstStyle/>
            <a:p>
              <a:pPr algn="ctr">
                <a:lnSpc>
                  <a:spcPts val="3207"/>
                </a:lnSpc>
              </a:pPr>
            </a:p>
          </p:txBody>
        </p:sp>
      </p:grpSp>
      <p:grpSp>
        <p:nvGrpSpPr>
          <p:cNvPr name="Group 24" id="24"/>
          <p:cNvGrpSpPr/>
          <p:nvPr/>
        </p:nvGrpSpPr>
        <p:grpSpPr>
          <a:xfrm rot="0">
            <a:off x="8204738" y="3234504"/>
            <a:ext cx="1878525" cy="187852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27" id="27"/>
          <p:cNvGrpSpPr/>
          <p:nvPr/>
        </p:nvGrpSpPr>
        <p:grpSpPr>
          <a:xfrm rot="0">
            <a:off x="8413300" y="3443066"/>
            <a:ext cx="1461401" cy="146140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30" id="30"/>
          <p:cNvSpPr/>
          <p:nvPr/>
        </p:nvSpPr>
        <p:spPr>
          <a:xfrm flipH="false" flipV="false" rot="0">
            <a:off x="8669663" y="3810377"/>
            <a:ext cx="948674" cy="859736"/>
          </a:xfrm>
          <a:custGeom>
            <a:avLst/>
            <a:gdLst/>
            <a:ahLst/>
            <a:cxnLst/>
            <a:rect r="r" b="b" t="t" l="l"/>
            <a:pathLst>
              <a:path h="859736" w="948674">
                <a:moveTo>
                  <a:pt x="0" y="0"/>
                </a:moveTo>
                <a:lnTo>
                  <a:pt x="948674" y="0"/>
                </a:lnTo>
                <a:lnTo>
                  <a:pt x="948674" y="859736"/>
                </a:lnTo>
                <a:lnTo>
                  <a:pt x="0" y="8597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1" id="31"/>
          <p:cNvGrpSpPr/>
          <p:nvPr/>
        </p:nvGrpSpPr>
        <p:grpSpPr>
          <a:xfrm rot="0">
            <a:off x="11076959" y="4173766"/>
            <a:ext cx="3521393" cy="6674275"/>
            <a:chOff x="0" y="0"/>
            <a:chExt cx="927445" cy="1757834"/>
          </a:xfrm>
        </p:grpSpPr>
        <p:sp>
          <p:nvSpPr>
            <p:cNvPr name="Freeform 32" id="32"/>
            <p:cNvSpPr/>
            <p:nvPr/>
          </p:nvSpPr>
          <p:spPr>
            <a:xfrm flipH="false" flipV="false" rot="0">
              <a:off x="0" y="0"/>
              <a:ext cx="927445" cy="1757834"/>
            </a:xfrm>
            <a:custGeom>
              <a:avLst/>
              <a:gdLst/>
              <a:ahLst/>
              <a:cxnLst/>
              <a:rect r="r" b="b" t="t" l="l"/>
              <a:pathLst>
                <a:path h="1757834" w="927445">
                  <a:moveTo>
                    <a:pt x="848027" y="0"/>
                  </a:moveTo>
                  <a:lnTo>
                    <a:pt x="79418" y="0"/>
                  </a:lnTo>
                  <a:cubicBezTo>
                    <a:pt x="79418" y="43699"/>
                    <a:pt x="44079" y="79418"/>
                    <a:pt x="0" y="79418"/>
                  </a:cubicBezTo>
                  <a:lnTo>
                    <a:pt x="0" y="1678415"/>
                  </a:lnTo>
                  <a:cubicBezTo>
                    <a:pt x="43699" y="1678415"/>
                    <a:pt x="79418" y="1713755"/>
                    <a:pt x="79418" y="1757834"/>
                  </a:cubicBezTo>
                  <a:lnTo>
                    <a:pt x="848027" y="1757834"/>
                  </a:lnTo>
                  <a:cubicBezTo>
                    <a:pt x="848027" y="1714134"/>
                    <a:pt x="883366" y="1678415"/>
                    <a:pt x="927445" y="1678415"/>
                  </a:cubicBezTo>
                  <a:lnTo>
                    <a:pt x="927445" y="79418"/>
                  </a:lnTo>
                  <a:cubicBezTo>
                    <a:pt x="883746" y="79418"/>
                    <a:pt x="848027" y="44079"/>
                    <a:pt x="848027" y="0"/>
                  </a:cubicBezTo>
                  <a:close/>
                </a:path>
              </a:pathLst>
            </a:custGeom>
            <a:solidFill>
              <a:srgbClr val="FFFFFF"/>
            </a:solidFill>
          </p:spPr>
        </p:sp>
        <p:sp>
          <p:nvSpPr>
            <p:cNvPr name="TextBox 33" id="33"/>
            <p:cNvSpPr txBox="true"/>
            <p:nvPr/>
          </p:nvSpPr>
          <p:spPr>
            <a:xfrm>
              <a:off x="38100" y="-9525"/>
              <a:ext cx="851245" cy="1729259"/>
            </a:xfrm>
            <a:prstGeom prst="rect">
              <a:avLst/>
            </a:prstGeom>
          </p:spPr>
          <p:txBody>
            <a:bodyPr anchor="ctr" rtlCol="false" tIns="50800" lIns="50800" bIns="50800" rIns="50800"/>
            <a:lstStyle/>
            <a:p>
              <a:pPr algn="ctr">
                <a:lnSpc>
                  <a:spcPts val="3207"/>
                </a:lnSpc>
              </a:pPr>
            </a:p>
          </p:txBody>
        </p:sp>
      </p:grpSp>
      <p:grpSp>
        <p:nvGrpSpPr>
          <p:cNvPr name="Group 34" id="34"/>
          <p:cNvGrpSpPr/>
          <p:nvPr/>
        </p:nvGrpSpPr>
        <p:grpSpPr>
          <a:xfrm rot="0">
            <a:off x="11865153" y="3234504"/>
            <a:ext cx="1945004" cy="194500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solid"/>
              <a:miter/>
            </a:ln>
          </p:spPr>
        </p:sp>
        <p:sp>
          <p:nvSpPr>
            <p:cNvPr name="TextBox 36" id="3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37" id="37"/>
          <p:cNvGrpSpPr/>
          <p:nvPr/>
        </p:nvGrpSpPr>
        <p:grpSpPr>
          <a:xfrm rot="0">
            <a:off x="12081096" y="3450446"/>
            <a:ext cx="1513118" cy="151311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9B1C"/>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0" id="40"/>
          <p:cNvGrpSpPr/>
          <p:nvPr/>
        </p:nvGrpSpPr>
        <p:grpSpPr>
          <a:xfrm rot="0">
            <a:off x="1028700" y="-1398632"/>
            <a:ext cx="2797265" cy="279726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42" id="42"/>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3" id="43"/>
          <p:cNvGrpSpPr/>
          <p:nvPr/>
        </p:nvGrpSpPr>
        <p:grpSpPr>
          <a:xfrm rot="0">
            <a:off x="14462035" y="-1398632"/>
            <a:ext cx="2797265" cy="2797265"/>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46" id="46"/>
          <p:cNvGrpSpPr/>
          <p:nvPr/>
        </p:nvGrpSpPr>
        <p:grpSpPr>
          <a:xfrm rot="0">
            <a:off x="14811118" y="4240245"/>
            <a:ext cx="3521393" cy="6607795"/>
            <a:chOff x="0" y="0"/>
            <a:chExt cx="927445" cy="1740325"/>
          </a:xfrm>
        </p:grpSpPr>
        <p:sp>
          <p:nvSpPr>
            <p:cNvPr name="Freeform 47" id="47"/>
            <p:cNvSpPr/>
            <p:nvPr/>
          </p:nvSpPr>
          <p:spPr>
            <a:xfrm flipH="false" flipV="false" rot="0">
              <a:off x="0" y="0"/>
              <a:ext cx="927445" cy="1740325"/>
            </a:xfrm>
            <a:custGeom>
              <a:avLst/>
              <a:gdLst/>
              <a:ahLst/>
              <a:cxnLst/>
              <a:rect r="r" b="b" t="t" l="l"/>
              <a:pathLst>
                <a:path h="1740325" w="927445">
                  <a:moveTo>
                    <a:pt x="848027" y="0"/>
                  </a:moveTo>
                  <a:lnTo>
                    <a:pt x="79418" y="0"/>
                  </a:lnTo>
                  <a:cubicBezTo>
                    <a:pt x="79418" y="43699"/>
                    <a:pt x="44079" y="79418"/>
                    <a:pt x="0" y="79418"/>
                  </a:cubicBezTo>
                  <a:lnTo>
                    <a:pt x="0" y="1660907"/>
                  </a:lnTo>
                  <a:cubicBezTo>
                    <a:pt x="43699" y="1660907"/>
                    <a:pt x="79418" y="1696245"/>
                    <a:pt x="79418" y="1740325"/>
                  </a:cubicBezTo>
                  <a:lnTo>
                    <a:pt x="848027" y="1740325"/>
                  </a:lnTo>
                  <a:cubicBezTo>
                    <a:pt x="848027" y="1696625"/>
                    <a:pt x="883366" y="1660907"/>
                    <a:pt x="927445" y="1660907"/>
                  </a:cubicBezTo>
                  <a:lnTo>
                    <a:pt x="927445" y="79418"/>
                  </a:lnTo>
                  <a:cubicBezTo>
                    <a:pt x="883746" y="79418"/>
                    <a:pt x="848027" y="44079"/>
                    <a:pt x="848027" y="0"/>
                  </a:cubicBezTo>
                  <a:close/>
                </a:path>
              </a:pathLst>
            </a:custGeom>
            <a:solidFill>
              <a:srgbClr val="F89B1C"/>
            </a:solidFill>
          </p:spPr>
        </p:sp>
        <p:sp>
          <p:nvSpPr>
            <p:cNvPr name="TextBox 48" id="48"/>
            <p:cNvSpPr txBox="true"/>
            <p:nvPr/>
          </p:nvSpPr>
          <p:spPr>
            <a:xfrm>
              <a:off x="38100" y="-9525"/>
              <a:ext cx="851245" cy="1711750"/>
            </a:xfrm>
            <a:prstGeom prst="rect">
              <a:avLst/>
            </a:prstGeom>
          </p:spPr>
          <p:txBody>
            <a:bodyPr anchor="ctr" rtlCol="false" tIns="50800" lIns="50800" bIns="50800" rIns="50800"/>
            <a:lstStyle/>
            <a:p>
              <a:pPr algn="ctr">
                <a:lnSpc>
                  <a:spcPts val="3207"/>
                </a:lnSpc>
              </a:pPr>
            </a:p>
          </p:txBody>
        </p:sp>
      </p:grpSp>
      <p:grpSp>
        <p:nvGrpSpPr>
          <p:cNvPr name="Group 49" id="49"/>
          <p:cNvGrpSpPr/>
          <p:nvPr/>
        </p:nvGrpSpPr>
        <p:grpSpPr>
          <a:xfrm rot="0">
            <a:off x="15632552" y="3234504"/>
            <a:ext cx="1878525" cy="1878525"/>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89B1C"/>
              </a:solidFill>
              <a:prstDash val="solid"/>
              <a:miter/>
            </a:ln>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52" id="52"/>
          <p:cNvGrpSpPr/>
          <p:nvPr/>
        </p:nvGrpSpPr>
        <p:grpSpPr>
          <a:xfrm rot="0">
            <a:off x="15841114" y="3443066"/>
            <a:ext cx="1461401" cy="146140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4" id="54"/>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Freeform 55" id="55"/>
          <p:cNvSpPr/>
          <p:nvPr/>
        </p:nvSpPr>
        <p:spPr>
          <a:xfrm flipH="false" flipV="false" rot="0">
            <a:off x="1286839" y="3941332"/>
            <a:ext cx="946296" cy="464868"/>
          </a:xfrm>
          <a:custGeom>
            <a:avLst/>
            <a:gdLst/>
            <a:ahLst/>
            <a:cxnLst/>
            <a:rect r="r" b="b" t="t" l="l"/>
            <a:pathLst>
              <a:path h="464868" w="946296">
                <a:moveTo>
                  <a:pt x="0" y="0"/>
                </a:moveTo>
                <a:lnTo>
                  <a:pt x="946296" y="0"/>
                </a:lnTo>
                <a:lnTo>
                  <a:pt x="946296" y="464868"/>
                </a:lnTo>
                <a:lnTo>
                  <a:pt x="0" y="464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6" id="56"/>
          <p:cNvSpPr/>
          <p:nvPr/>
        </p:nvSpPr>
        <p:spPr>
          <a:xfrm flipH="false" flipV="false" rot="0">
            <a:off x="4979601" y="3703388"/>
            <a:ext cx="943113" cy="940755"/>
          </a:xfrm>
          <a:custGeom>
            <a:avLst/>
            <a:gdLst/>
            <a:ahLst/>
            <a:cxnLst/>
            <a:rect r="r" b="b" t="t" l="l"/>
            <a:pathLst>
              <a:path h="940755" w="943113">
                <a:moveTo>
                  <a:pt x="0" y="0"/>
                </a:moveTo>
                <a:lnTo>
                  <a:pt x="943112" y="0"/>
                </a:lnTo>
                <a:lnTo>
                  <a:pt x="943112" y="940755"/>
                </a:lnTo>
                <a:lnTo>
                  <a:pt x="0" y="9407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7" id="57"/>
          <p:cNvSpPr/>
          <p:nvPr/>
        </p:nvSpPr>
        <p:spPr>
          <a:xfrm flipH="false" flipV="false" rot="0">
            <a:off x="16088736" y="3757166"/>
            <a:ext cx="966157" cy="966157"/>
          </a:xfrm>
          <a:custGeom>
            <a:avLst/>
            <a:gdLst/>
            <a:ahLst/>
            <a:cxnLst/>
            <a:rect r="r" b="b" t="t" l="l"/>
            <a:pathLst>
              <a:path h="966157" w="966157">
                <a:moveTo>
                  <a:pt x="0" y="0"/>
                </a:moveTo>
                <a:lnTo>
                  <a:pt x="966157" y="0"/>
                </a:lnTo>
                <a:lnTo>
                  <a:pt x="966157" y="966158"/>
                </a:lnTo>
                <a:lnTo>
                  <a:pt x="0" y="9661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58" id="58"/>
          <p:cNvSpPr/>
          <p:nvPr/>
        </p:nvSpPr>
        <p:spPr>
          <a:xfrm flipH="false" flipV="false" rot="0">
            <a:off x="12498410" y="3670972"/>
            <a:ext cx="718995" cy="1005588"/>
          </a:xfrm>
          <a:custGeom>
            <a:avLst/>
            <a:gdLst/>
            <a:ahLst/>
            <a:cxnLst/>
            <a:rect r="r" b="b" t="t" l="l"/>
            <a:pathLst>
              <a:path h="1005588" w="718995">
                <a:moveTo>
                  <a:pt x="0" y="0"/>
                </a:moveTo>
                <a:lnTo>
                  <a:pt x="718995" y="0"/>
                </a:lnTo>
                <a:lnTo>
                  <a:pt x="718995" y="1005588"/>
                </a:lnTo>
                <a:lnTo>
                  <a:pt x="0" y="10055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59" id="59"/>
          <p:cNvSpPr txBox="true"/>
          <p:nvPr/>
        </p:nvSpPr>
        <p:spPr>
          <a:xfrm rot="0">
            <a:off x="4309930" y="5227132"/>
            <a:ext cx="2282453" cy="417740"/>
          </a:xfrm>
          <a:prstGeom prst="rect">
            <a:avLst/>
          </a:prstGeom>
        </p:spPr>
        <p:txBody>
          <a:bodyPr anchor="t" rtlCol="false" tIns="0" lIns="0" bIns="0" rIns="0">
            <a:spAutoFit/>
          </a:bodyPr>
          <a:lstStyle/>
          <a:p>
            <a:pPr algn="ctr">
              <a:lnSpc>
                <a:spcPts val="3075"/>
              </a:lnSpc>
            </a:pPr>
            <a:r>
              <a:rPr lang="en-US" sz="3075">
                <a:solidFill>
                  <a:srgbClr val="201F1F"/>
                </a:solidFill>
                <a:latin typeface="Roboto Condensed Bold"/>
              </a:rPr>
              <a:t>Tokenization</a:t>
            </a:r>
          </a:p>
        </p:txBody>
      </p:sp>
      <p:sp>
        <p:nvSpPr>
          <p:cNvPr name="TextBox 60" id="60"/>
          <p:cNvSpPr txBox="true"/>
          <p:nvPr/>
        </p:nvSpPr>
        <p:spPr>
          <a:xfrm rot="0">
            <a:off x="4005588" y="6936983"/>
            <a:ext cx="2891137" cy="1563871"/>
          </a:xfrm>
          <a:prstGeom prst="rect">
            <a:avLst/>
          </a:prstGeom>
        </p:spPr>
        <p:txBody>
          <a:bodyPr anchor="t" rtlCol="false" tIns="0" lIns="0" bIns="0" rIns="0">
            <a:spAutoFit/>
          </a:bodyPr>
          <a:lstStyle/>
          <a:p>
            <a:pPr algn="ctr">
              <a:lnSpc>
                <a:spcPts val="2527"/>
              </a:lnSpc>
            </a:pPr>
            <a:r>
              <a:rPr lang="en-US" sz="1805">
                <a:solidFill>
                  <a:srgbClr val="201F1F"/>
                </a:solidFill>
                <a:latin typeface="Arial Unicode"/>
              </a:rPr>
              <a:t>mengubah </a:t>
            </a:r>
            <a:r>
              <a:rPr lang="en-US" sz="1805">
                <a:solidFill>
                  <a:srgbClr val="201F1F"/>
                </a:solidFill>
                <a:latin typeface="Arial Unicode Bold"/>
              </a:rPr>
              <a:t>kalimat</a:t>
            </a:r>
            <a:r>
              <a:rPr lang="en-US" sz="1805">
                <a:solidFill>
                  <a:srgbClr val="201F1F"/>
                </a:solidFill>
                <a:latin typeface="Arial Unicode"/>
              </a:rPr>
              <a:t> menjadi </a:t>
            </a:r>
            <a:r>
              <a:rPr lang="en-US" sz="1805">
                <a:solidFill>
                  <a:srgbClr val="201F1F"/>
                </a:solidFill>
                <a:latin typeface="Arial Unicode Bold"/>
              </a:rPr>
              <a:t>unit daftar (list) kata</a:t>
            </a:r>
          </a:p>
          <a:p>
            <a:pPr algn="ctr">
              <a:lnSpc>
                <a:spcPts val="2527"/>
              </a:lnSpc>
              <a:spcBef>
                <a:spcPct val="0"/>
              </a:spcBef>
            </a:pPr>
            <a:r>
              <a:rPr lang="en-US" sz="1805">
                <a:solidFill>
                  <a:srgbClr val="201F1F"/>
                </a:solidFill>
                <a:latin typeface="Arial Unicode"/>
              </a:rPr>
              <a:t>contoh: ‘aku suka makan’ menjadi ‘aku’, ‘suka’, makan’ </a:t>
            </a:r>
          </a:p>
        </p:txBody>
      </p:sp>
      <p:sp>
        <p:nvSpPr>
          <p:cNvPr name="TextBox 61" id="61"/>
          <p:cNvSpPr txBox="true"/>
          <p:nvPr/>
        </p:nvSpPr>
        <p:spPr>
          <a:xfrm rot="0">
            <a:off x="4550093" y="1009650"/>
            <a:ext cx="9187814" cy="910723"/>
          </a:xfrm>
          <a:prstGeom prst="rect">
            <a:avLst/>
          </a:prstGeom>
        </p:spPr>
        <p:txBody>
          <a:bodyPr anchor="t" rtlCol="false" tIns="0" lIns="0" bIns="0" rIns="0">
            <a:spAutoFit/>
          </a:bodyPr>
          <a:lstStyle/>
          <a:p>
            <a:pPr algn="ctr">
              <a:lnSpc>
                <a:spcPts val="7167"/>
              </a:lnSpc>
            </a:pPr>
            <a:r>
              <a:rPr lang="en-US" sz="5874">
                <a:solidFill>
                  <a:srgbClr val="F89B1C"/>
                </a:solidFill>
                <a:latin typeface="Roboto Condensed Bold"/>
              </a:rPr>
              <a:t>DATA CLEANING</a:t>
            </a:r>
          </a:p>
        </p:txBody>
      </p:sp>
      <p:sp>
        <p:nvSpPr>
          <p:cNvPr name="TextBox 62" id="62"/>
          <p:cNvSpPr txBox="true"/>
          <p:nvPr/>
        </p:nvSpPr>
        <p:spPr>
          <a:xfrm rot="0">
            <a:off x="612338" y="5227132"/>
            <a:ext cx="2282453" cy="1579446"/>
          </a:xfrm>
          <a:prstGeom prst="rect">
            <a:avLst/>
          </a:prstGeom>
        </p:spPr>
        <p:txBody>
          <a:bodyPr anchor="t" rtlCol="false" tIns="0" lIns="0" bIns="0" rIns="0">
            <a:spAutoFit/>
          </a:bodyPr>
          <a:lstStyle/>
          <a:p>
            <a:pPr algn="ctr">
              <a:lnSpc>
                <a:spcPts val="3075"/>
              </a:lnSpc>
            </a:pPr>
            <a:r>
              <a:rPr lang="en-US" sz="3075">
                <a:solidFill>
                  <a:srgbClr val="201F1F"/>
                </a:solidFill>
                <a:latin typeface="Roboto Condensed Bold"/>
              </a:rPr>
              <a:t>Lowercase &amp; Remove Unnecessary Character</a:t>
            </a:r>
          </a:p>
        </p:txBody>
      </p:sp>
      <p:sp>
        <p:nvSpPr>
          <p:cNvPr name="TextBox 63" id="63"/>
          <p:cNvSpPr txBox="true"/>
          <p:nvPr/>
        </p:nvSpPr>
        <p:spPr>
          <a:xfrm rot="0">
            <a:off x="307996" y="6936983"/>
            <a:ext cx="2891137" cy="2192521"/>
          </a:xfrm>
          <a:prstGeom prst="rect">
            <a:avLst/>
          </a:prstGeom>
        </p:spPr>
        <p:txBody>
          <a:bodyPr anchor="t" rtlCol="false" tIns="0" lIns="0" bIns="0" rIns="0">
            <a:spAutoFit/>
          </a:bodyPr>
          <a:lstStyle/>
          <a:p>
            <a:pPr algn="ctr">
              <a:lnSpc>
                <a:spcPts val="2527"/>
              </a:lnSpc>
              <a:spcBef>
                <a:spcPct val="0"/>
              </a:spcBef>
            </a:pPr>
            <a:r>
              <a:rPr lang="en-US" sz="1805">
                <a:solidFill>
                  <a:srgbClr val="201F1F"/>
                </a:solidFill>
                <a:latin typeface="Arial Unicode"/>
              </a:rPr>
              <a:t>mengubah semua huruf menjadi</a:t>
            </a:r>
            <a:r>
              <a:rPr lang="en-US" sz="1805">
                <a:solidFill>
                  <a:srgbClr val="201F1F"/>
                </a:solidFill>
                <a:latin typeface="Arial Unicode Bold"/>
              </a:rPr>
              <a:t> huruf kecil (lowercase)</a:t>
            </a:r>
            <a:r>
              <a:rPr lang="en-US" sz="1805">
                <a:solidFill>
                  <a:srgbClr val="201F1F"/>
                </a:solidFill>
                <a:latin typeface="Arial Unicode"/>
              </a:rPr>
              <a:t>, menghilangkan </a:t>
            </a:r>
            <a:r>
              <a:rPr lang="en-US" sz="1805">
                <a:solidFill>
                  <a:srgbClr val="201F1F"/>
                </a:solidFill>
                <a:latin typeface="Arial Unicode Bold"/>
              </a:rPr>
              <a:t>tanda baca dan karakter</a:t>
            </a:r>
            <a:r>
              <a:rPr lang="en-US" sz="1805">
                <a:solidFill>
                  <a:srgbClr val="201F1F"/>
                </a:solidFill>
                <a:latin typeface="Arial Unicode"/>
              </a:rPr>
              <a:t> yang tidak diperlukan menggunakan regex</a:t>
            </a:r>
          </a:p>
        </p:txBody>
      </p:sp>
      <p:sp>
        <p:nvSpPr>
          <p:cNvPr name="TextBox 64" id="64"/>
          <p:cNvSpPr txBox="true"/>
          <p:nvPr/>
        </p:nvSpPr>
        <p:spPr>
          <a:xfrm rot="0">
            <a:off x="8002773" y="5227132"/>
            <a:ext cx="2282453" cy="417740"/>
          </a:xfrm>
          <a:prstGeom prst="rect">
            <a:avLst/>
          </a:prstGeom>
        </p:spPr>
        <p:txBody>
          <a:bodyPr anchor="t" rtlCol="false" tIns="0" lIns="0" bIns="0" rIns="0">
            <a:spAutoFit/>
          </a:bodyPr>
          <a:lstStyle/>
          <a:p>
            <a:pPr algn="ctr">
              <a:lnSpc>
                <a:spcPts val="3075"/>
              </a:lnSpc>
            </a:pPr>
            <a:r>
              <a:rPr lang="en-US" sz="3075">
                <a:solidFill>
                  <a:srgbClr val="201F1F"/>
                </a:solidFill>
                <a:latin typeface="Roboto Condensed Bold"/>
              </a:rPr>
              <a:t>Normalization</a:t>
            </a:r>
          </a:p>
        </p:txBody>
      </p:sp>
      <p:sp>
        <p:nvSpPr>
          <p:cNvPr name="TextBox 65" id="65"/>
          <p:cNvSpPr txBox="true"/>
          <p:nvPr/>
        </p:nvSpPr>
        <p:spPr>
          <a:xfrm rot="0">
            <a:off x="7698431" y="6936983"/>
            <a:ext cx="2891137" cy="2506846"/>
          </a:xfrm>
          <a:prstGeom prst="rect">
            <a:avLst/>
          </a:prstGeom>
        </p:spPr>
        <p:txBody>
          <a:bodyPr anchor="t" rtlCol="false" tIns="0" lIns="0" bIns="0" rIns="0">
            <a:spAutoFit/>
          </a:bodyPr>
          <a:lstStyle/>
          <a:p>
            <a:pPr algn="ctr">
              <a:lnSpc>
                <a:spcPts val="2527"/>
              </a:lnSpc>
              <a:spcBef>
                <a:spcPct val="0"/>
              </a:spcBef>
            </a:pPr>
            <a:r>
              <a:rPr lang="en-US" sz="1805">
                <a:solidFill>
                  <a:srgbClr val="201F1F"/>
                </a:solidFill>
                <a:latin typeface="Arial Unicode"/>
              </a:rPr>
              <a:t>mengubah kata tertentu yang</a:t>
            </a:r>
            <a:r>
              <a:rPr lang="en-US" sz="1805">
                <a:solidFill>
                  <a:srgbClr val="201F1F"/>
                </a:solidFill>
                <a:latin typeface="Arial Unicode Bold"/>
              </a:rPr>
              <a:t> tidak baku menjadi kata baku</a:t>
            </a:r>
            <a:r>
              <a:rPr lang="en-US" sz="1805">
                <a:solidFill>
                  <a:srgbClr val="201F1F"/>
                </a:solidFill>
                <a:latin typeface="Arial Unicode"/>
              </a:rPr>
              <a:t>, mengubah singkatan menjadi kata baku, proses ini diperlukan untuk </a:t>
            </a:r>
            <a:r>
              <a:rPr lang="en-US" sz="1805">
                <a:solidFill>
                  <a:srgbClr val="201F1F"/>
                </a:solidFill>
                <a:latin typeface="Arial Unicode Bold"/>
              </a:rPr>
              <a:t>menghindari variasi kata yang memiliki arti yang sama</a:t>
            </a:r>
          </a:p>
        </p:txBody>
      </p:sp>
      <p:sp>
        <p:nvSpPr>
          <p:cNvPr name="TextBox 66" id="66"/>
          <p:cNvSpPr txBox="true"/>
          <p:nvPr/>
        </p:nvSpPr>
        <p:spPr>
          <a:xfrm rot="0">
            <a:off x="11699311" y="5227132"/>
            <a:ext cx="2282453" cy="804975"/>
          </a:xfrm>
          <a:prstGeom prst="rect">
            <a:avLst/>
          </a:prstGeom>
        </p:spPr>
        <p:txBody>
          <a:bodyPr anchor="t" rtlCol="false" tIns="0" lIns="0" bIns="0" rIns="0">
            <a:spAutoFit/>
          </a:bodyPr>
          <a:lstStyle/>
          <a:p>
            <a:pPr algn="ctr">
              <a:lnSpc>
                <a:spcPts val="3075"/>
              </a:lnSpc>
            </a:pPr>
            <a:r>
              <a:rPr lang="en-US" sz="3075">
                <a:solidFill>
                  <a:srgbClr val="201F1F"/>
                </a:solidFill>
                <a:latin typeface="Roboto Condensed Bold"/>
              </a:rPr>
              <a:t>Remove Stopword</a:t>
            </a:r>
          </a:p>
        </p:txBody>
      </p:sp>
      <p:sp>
        <p:nvSpPr>
          <p:cNvPr name="TextBox 67" id="67"/>
          <p:cNvSpPr txBox="true"/>
          <p:nvPr/>
        </p:nvSpPr>
        <p:spPr>
          <a:xfrm rot="0">
            <a:off x="11388339" y="6936983"/>
            <a:ext cx="2891137" cy="1878196"/>
          </a:xfrm>
          <a:prstGeom prst="rect">
            <a:avLst/>
          </a:prstGeom>
        </p:spPr>
        <p:txBody>
          <a:bodyPr anchor="t" rtlCol="false" tIns="0" lIns="0" bIns="0" rIns="0">
            <a:spAutoFit/>
          </a:bodyPr>
          <a:lstStyle/>
          <a:p>
            <a:pPr algn="ctr">
              <a:lnSpc>
                <a:spcPts val="2527"/>
              </a:lnSpc>
              <a:spcBef>
                <a:spcPct val="0"/>
              </a:spcBef>
            </a:pPr>
            <a:r>
              <a:rPr lang="en-US" sz="1805">
                <a:solidFill>
                  <a:srgbClr val="201F1F"/>
                </a:solidFill>
                <a:latin typeface="Arial Unicode Bold"/>
              </a:rPr>
              <a:t>Menghapus kata </a:t>
            </a:r>
            <a:r>
              <a:rPr lang="en-US" sz="1805">
                <a:solidFill>
                  <a:srgbClr val="201F1F"/>
                </a:solidFill>
                <a:latin typeface="Arial Unicode"/>
              </a:rPr>
              <a:t>yang tidak memiliki tendensi tertentu atau</a:t>
            </a:r>
            <a:r>
              <a:rPr lang="en-US" sz="1805">
                <a:solidFill>
                  <a:srgbClr val="201F1F"/>
                </a:solidFill>
                <a:latin typeface="Arial Unicode Bold"/>
              </a:rPr>
              <a:t> umum dan sering digunakan</a:t>
            </a:r>
            <a:r>
              <a:rPr lang="en-US" sz="1805">
                <a:solidFill>
                  <a:srgbClr val="201F1F"/>
                </a:solidFill>
                <a:latin typeface="Arial Unicode"/>
              </a:rPr>
              <a:t> seperti kata penghubung, kata tunjuk, dsb.</a:t>
            </a:r>
          </a:p>
        </p:txBody>
      </p:sp>
      <p:sp>
        <p:nvSpPr>
          <p:cNvPr name="TextBox 68" id="68"/>
          <p:cNvSpPr txBox="true"/>
          <p:nvPr/>
        </p:nvSpPr>
        <p:spPr>
          <a:xfrm rot="0">
            <a:off x="15430588" y="5227132"/>
            <a:ext cx="2282453" cy="1192211"/>
          </a:xfrm>
          <a:prstGeom prst="rect">
            <a:avLst/>
          </a:prstGeom>
        </p:spPr>
        <p:txBody>
          <a:bodyPr anchor="t" rtlCol="false" tIns="0" lIns="0" bIns="0" rIns="0">
            <a:spAutoFit/>
          </a:bodyPr>
          <a:lstStyle/>
          <a:p>
            <a:pPr algn="ctr">
              <a:lnSpc>
                <a:spcPts val="3075"/>
              </a:lnSpc>
            </a:pPr>
            <a:r>
              <a:rPr lang="en-US" sz="3075">
                <a:solidFill>
                  <a:srgbClr val="201F1F"/>
                </a:solidFill>
                <a:latin typeface="Roboto Condensed Bold"/>
              </a:rPr>
              <a:t>Drop Duplicated &amp; Missing Value</a:t>
            </a:r>
          </a:p>
        </p:txBody>
      </p:sp>
      <p:sp>
        <p:nvSpPr>
          <p:cNvPr name="TextBox 69" id="69"/>
          <p:cNvSpPr txBox="true"/>
          <p:nvPr/>
        </p:nvSpPr>
        <p:spPr>
          <a:xfrm rot="0">
            <a:off x="15126246" y="6936983"/>
            <a:ext cx="2891137" cy="1563871"/>
          </a:xfrm>
          <a:prstGeom prst="rect">
            <a:avLst/>
          </a:prstGeom>
        </p:spPr>
        <p:txBody>
          <a:bodyPr anchor="t" rtlCol="false" tIns="0" lIns="0" bIns="0" rIns="0">
            <a:spAutoFit/>
          </a:bodyPr>
          <a:lstStyle/>
          <a:p>
            <a:pPr algn="ctr">
              <a:lnSpc>
                <a:spcPts val="2527"/>
              </a:lnSpc>
              <a:spcBef>
                <a:spcPct val="0"/>
              </a:spcBef>
            </a:pPr>
            <a:r>
              <a:rPr lang="en-US" sz="1805">
                <a:solidFill>
                  <a:srgbClr val="201F1F"/>
                </a:solidFill>
                <a:latin typeface="Arial Unicode"/>
              </a:rPr>
              <a:t>Menghapus data yang memiliki</a:t>
            </a:r>
            <a:r>
              <a:rPr lang="en-US" sz="1805">
                <a:solidFill>
                  <a:srgbClr val="201F1F"/>
                </a:solidFill>
                <a:latin typeface="Arial Unicode Bold"/>
              </a:rPr>
              <a:t> kesamaaan value (duplikat)</a:t>
            </a:r>
            <a:r>
              <a:rPr lang="en-US" sz="1805">
                <a:solidFill>
                  <a:srgbClr val="201F1F"/>
                </a:solidFill>
                <a:latin typeface="Arial Unicode"/>
              </a:rPr>
              <a:t> dan data yang </a:t>
            </a:r>
            <a:r>
              <a:rPr lang="en-US" sz="1805">
                <a:solidFill>
                  <a:srgbClr val="201F1F"/>
                </a:solidFill>
                <a:latin typeface="Arial Unicode Bold"/>
              </a:rPr>
              <a:t>tidak memiliki value (missing)</a:t>
            </a:r>
          </a:p>
        </p:txBody>
      </p:sp>
      <p:sp>
        <p:nvSpPr>
          <p:cNvPr name="TextBox 70" id="70"/>
          <p:cNvSpPr txBox="true"/>
          <p:nvPr/>
        </p:nvSpPr>
        <p:spPr>
          <a:xfrm rot="0">
            <a:off x="3825965" y="2158498"/>
            <a:ext cx="10985153" cy="421132"/>
          </a:xfrm>
          <a:prstGeom prst="rect">
            <a:avLst/>
          </a:prstGeom>
        </p:spPr>
        <p:txBody>
          <a:bodyPr anchor="t" rtlCol="false" tIns="0" lIns="0" bIns="0" rIns="0">
            <a:spAutoFit/>
          </a:bodyPr>
          <a:lstStyle/>
          <a:p>
            <a:pPr algn="ctr">
              <a:lnSpc>
                <a:spcPts val="3080"/>
              </a:lnSpc>
            </a:pPr>
            <a:r>
              <a:rPr lang="en-US" sz="3080">
                <a:solidFill>
                  <a:srgbClr val="FFFFFF"/>
                </a:solidFill>
                <a:latin typeface="Roboto Condensed"/>
              </a:rPr>
              <a:t>Pada tahapan ini data akan dibersihkan dengan beberapa tahapan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406268"/>
            <a:ext cx="16230600" cy="2718753"/>
          </a:xfrm>
          <a:prstGeom prst="rect">
            <a:avLst/>
          </a:prstGeom>
        </p:spPr>
        <p:txBody>
          <a:bodyPr anchor="t" rtlCol="false" tIns="0" lIns="0" bIns="0" rIns="0">
            <a:spAutoFit/>
          </a:bodyPr>
          <a:lstStyle/>
          <a:p>
            <a:pPr algn="r">
              <a:lnSpc>
                <a:spcPts val="7167"/>
              </a:lnSpc>
            </a:pPr>
            <a:r>
              <a:rPr lang="en-US" sz="5874">
                <a:solidFill>
                  <a:srgbClr val="F89B1C"/>
                </a:solidFill>
                <a:latin typeface="Roboto Condensed Bold"/>
              </a:rPr>
              <a:t>LOWERCASE</a:t>
            </a:r>
          </a:p>
          <a:p>
            <a:pPr algn="r">
              <a:lnSpc>
                <a:spcPts val="7167"/>
              </a:lnSpc>
            </a:pPr>
            <a:r>
              <a:rPr lang="en-US" sz="5874">
                <a:solidFill>
                  <a:srgbClr val="F89B1C"/>
                </a:solidFill>
                <a:latin typeface="Roboto Condensed Bold"/>
              </a:rPr>
              <a:t>REMOVE UNNECESSARY CHARACTER</a:t>
            </a:r>
          </a:p>
          <a:p>
            <a:pPr algn="r">
              <a:lnSpc>
                <a:spcPts val="7167"/>
              </a:lnSpc>
            </a:pPr>
            <a:r>
              <a:rPr lang="en-US" sz="5874">
                <a:solidFill>
                  <a:srgbClr val="F89B1C"/>
                </a:solidFill>
                <a:latin typeface="Roboto Condensed Bold"/>
              </a:rPr>
              <a:t>TOKENIZATION</a:t>
            </a:r>
          </a:p>
        </p:txBody>
      </p:sp>
      <p:grpSp>
        <p:nvGrpSpPr>
          <p:cNvPr name="Group 4" id="4"/>
          <p:cNvGrpSpPr/>
          <p:nvPr/>
        </p:nvGrpSpPr>
        <p:grpSpPr>
          <a:xfrm rot="0">
            <a:off x="6346735" y="-1582308"/>
            <a:ext cx="2797265" cy="279726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grpSp>
        <p:nvGrpSpPr>
          <p:cNvPr name="Group 7" id="7"/>
          <p:cNvGrpSpPr/>
          <p:nvPr/>
        </p:nvGrpSpPr>
        <p:grpSpPr>
          <a:xfrm rot="0">
            <a:off x="4210538" y="3438410"/>
            <a:ext cx="14938974" cy="6102143"/>
            <a:chOff x="0" y="0"/>
            <a:chExt cx="3934545" cy="1607149"/>
          </a:xfrm>
        </p:grpSpPr>
        <p:sp>
          <p:nvSpPr>
            <p:cNvPr name="Freeform 8" id="8"/>
            <p:cNvSpPr/>
            <p:nvPr/>
          </p:nvSpPr>
          <p:spPr>
            <a:xfrm flipH="false" flipV="false" rot="0">
              <a:off x="0" y="0"/>
              <a:ext cx="3934545" cy="1607149"/>
            </a:xfrm>
            <a:custGeom>
              <a:avLst/>
              <a:gdLst/>
              <a:ahLst/>
              <a:cxnLst/>
              <a:rect r="r" b="b" t="t" l="l"/>
              <a:pathLst>
                <a:path h="1607149" w="3934545">
                  <a:moveTo>
                    <a:pt x="49751" y="0"/>
                  </a:moveTo>
                  <a:lnTo>
                    <a:pt x="3884794" y="0"/>
                  </a:lnTo>
                  <a:cubicBezTo>
                    <a:pt x="3912271" y="0"/>
                    <a:pt x="3934545" y="22274"/>
                    <a:pt x="3934545" y="49751"/>
                  </a:cubicBezTo>
                  <a:lnTo>
                    <a:pt x="3934545" y="1557398"/>
                  </a:lnTo>
                  <a:cubicBezTo>
                    <a:pt x="3934545" y="1584875"/>
                    <a:pt x="3912271" y="1607149"/>
                    <a:pt x="3884794" y="1607149"/>
                  </a:cubicBezTo>
                  <a:lnTo>
                    <a:pt x="49751" y="1607149"/>
                  </a:lnTo>
                  <a:cubicBezTo>
                    <a:pt x="22274" y="1607149"/>
                    <a:pt x="0" y="1584875"/>
                    <a:pt x="0" y="1557398"/>
                  </a:cubicBezTo>
                  <a:lnTo>
                    <a:pt x="0" y="49751"/>
                  </a:lnTo>
                  <a:cubicBezTo>
                    <a:pt x="0" y="22274"/>
                    <a:pt x="22274" y="0"/>
                    <a:pt x="49751" y="0"/>
                  </a:cubicBezTo>
                  <a:close/>
                </a:path>
              </a:pathLst>
            </a:custGeom>
            <a:solidFill>
              <a:srgbClr val="FFFFFF"/>
            </a:solidFill>
            <a:ln cap="rnd">
              <a:noFill/>
              <a:prstDash val="solid"/>
              <a:round/>
            </a:ln>
          </p:spPr>
        </p:sp>
        <p:sp>
          <p:nvSpPr>
            <p:cNvPr name="TextBox 9" id="9"/>
            <p:cNvSpPr txBox="true"/>
            <p:nvPr/>
          </p:nvSpPr>
          <p:spPr>
            <a:xfrm>
              <a:off x="0" y="-47625"/>
              <a:ext cx="3934545" cy="1654774"/>
            </a:xfrm>
            <a:prstGeom prst="rect">
              <a:avLst/>
            </a:prstGeom>
          </p:spPr>
          <p:txBody>
            <a:bodyPr anchor="ctr" rtlCol="false" tIns="50800" lIns="50800" bIns="50800" rIns="50800"/>
            <a:lstStyle/>
            <a:p>
              <a:pPr algn="ctr">
                <a:lnSpc>
                  <a:spcPts val="3207"/>
                </a:lnSpc>
              </a:pPr>
            </a:p>
          </p:txBody>
        </p:sp>
      </p:grpSp>
      <p:sp>
        <p:nvSpPr>
          <p:cNvPr name="Freeform 10" id="10"/>
          <p:cNvSpPr/>
          <p:nvPr/>
        </p:nvSpPr>
        <p:spPr>
          <a:xfrm flipH="false" flipV="false" rot="0">
            <a:off x="10500819" y="8416490"/>
            <a:ext cx="5947037" cy="933563"/>
          </a:xfrm>
          <a:custGeom>
            <a:avLst/>
            <a:gdLst/>
            <a:ahLst/>
            <a:cxnLst/>
            <a:rect r="r" b="b" t="t" l="l"/>
            <a:pathLst>
              <a:path h="933563" w="5947037">
                <a:moveTo>
                  <a:pt x="0" y="0"/>
                </a:moveTo>
                <a:lnTo>
                  <a:pt x="5947037" y="0"/>
                </a:lnTo>
                <a:lnTo>
                  <a:pt x="5947037" y="933563"/>
                </a:lnTo>
                <a:lnTo>
                  <a:pt x="0" y="933563"/>
                </a:lnTo>
                <a:lnTo>
                  <a:pt x="0" y="0"/>
                </a:lnTo>
                <a:close/>
              </a:path>
            </a:pathLst>
          </a:custGeom>
          <a:blipFill>
            <a:blip r:embed="rId3"/>
            <a:stretch>
              <a:fillRect l="-618" t="-2230" r="0" b="0"/>
            </a:stretch>
          </a:blipFill>
        </p:spPr>
      </p:sp>
      <p:sp>
        <p:nvSpPr>
          <p:cNvPr name="Freeform 11" id="11"/>
          <p:cNvSpPr/>
          <p:nvPr/>
        </p:nvSpPr>
        <p:spPr>
          <a:xfrm flipH="false" flipV="false" rot="0">
            <a:off x="10020907" y="3648896"/>
            <a:ext cx="8135502" cy="4578628"/>
          </a:xfrm>
          <a:custGeom>
            <a:avLst/>
            <a:gdLst/>
            <a:ahLst/>
            <a:cxnLst/>
            <a:rect r="r" b="b" t="t" l="l"/>
            <a:pathLst>
              <a:path h="4578628" w="8135502">
                <a:moveTo>
                  <a:pt x="0" y="0"/>
                </a:moveTo>
                <a:lnTo>
                  <a:pt x="8135502" y="0"/>
                </a:lnTo>
                <a:lnTo>
                  <a:pt x="8135502" y="4578627"/>
                </a:lnTo>
                <a:lnTo>
                  <a:pt x="0" y="4578627"/>
                </a:lnTo>
                <a:lnTo>
                  <a:pt x="0" y="0"/>
                </a:lnTo>
                <a:close/>
              </a:path>
            </a:pathLst>
          </a:custGeom>
          <a:blipFill>
            <a:blip r:embed="rId4"/>
            <a:stretch>
              <a:fillRect l="0" t="-115733" r="0" b="0"/>
            </a:stretch>
          </a:blipFill>
        </p:spPr>
      </p:sp>
      <p:sp>
        <p:nvSpPr>
          <p:cNvPr name="TextBox 12" id="12"/>
          <p:cNvSpPr txBox="true"/>
          <p:nvPr/>
        </p:nvSpPr>
        <p:spPr>
          <a:xfrm rot="0">
            <a:off x="2732041" y="10650708"/>
            <a:ext cx="6096000" cy="433394"/>
          </a:xfrm>
          <a:prstGeom prst="rect">
            <a:avLst/>
          </a:prstGeom>
        </p:spPr>
        <p:txBody>
          <a:bodyPr anchor="t" rtlCol="false" tIns="0" lIns="0" bIns="0" rIns="0">
            <a:spAutoFit/>
          </a:bodyPr>
          <a:lstStyle/>
          <a:p>
            <a:pPr algn="l">
              <a:lnSpc>
                <a:spcPts val="1844"/>
              </a:lnSpc>
            </a:pPr>
            <a:r>
              <a:rPr lang="en-US" sz="983" spc="292">
                <a:solidFill>
                  <a:srgbClr val="A84953"/>
                </a:solidFill>
                <a:latin typeface="HK Modular"/>
              </a:rPr>
              <a:t>text = re.sub(r'[^a-zA-Z0-9\s]{2,}|:[a-zA-Z0-9]{0,}',</a:t>
            </a:r>
          </a:p>
          <a:p>
            <a:pPr algn="l">
              <a:lnSpc>
                <a:spcPts val="1697"/>
              </a:lnSpc>
            </a:pPr>
            <a:r>
              <a:rPr lang="en-US" sz="905" spc="172">
                <a:solidFill>
                  <a:srgbClr val="678E9C"/>
                </a:solidFill>
                <a:latin typeface="HK Modular"/>
              </a:rPr>
              <a:t>#remove all unnecessary character</a:t>
            </a:r>
          </a:p>
        </p:txBody>
      </p:sp>
      <p:sp>
        <p:nvSpPr>
          <p:cNvPr name="TextBox 13" id="13"/>
          <p:cNvSpPr txBox="true"/>
          <p:nvPr/>
        </p:nvSpPr>
        <p:spPr>
          <a:xfrm rot="0">
            <a:off x="9680695" y="10740483"/>
            <a:ext cx="600075" cy="175409"/>
          </a:xfrm>
          <a:prstGeom prst="rect">
            <a:avLst/>
          </a:prstGeom>
        </p:spPr>
        <p:txBody>
          <a:bodyPr anchor="t" rtlCol="false" tIns="0" lIns="0" bIns="0" rIns="0">
            <a:spAutoFit/>
          </a:bodyPr>
          <a:lstStyle/>
          <a:p>
            <a:pPr algn="ctr">
              <a:lnSpc>
                <a:spcPts val="1356"/>
              </a:lnSpc>
            </a:pPr>
            <a:r>
              <a:rPr lang="en-US" sz="969" spc="161">
                <a:solidFill>
                  <a:srgbClr val="59465F"/>
                </a:solidFill>
                <a:latin typeface="HK Modular"/>
              </a:rPr>
              <a:t>text)</a:t>
            </a:r>
          </a:p>
        </p:txBody>
      </p:sp>
      <p:sp>
        <p:nvSpPr>
          <p:cNvPr name="TextBox 14" id="14"/>
          <p:cNvSpPr txBox="true"/>
          <p:nvPr/>
        </p:nvSpPr>
        <p:spPr>
          <a:xfrm rot="0">
            <a:off x="2716445" y="11331367"/>
            <a:ext cx="723900" cy="148475"/>
          </a:xfrm>
          <a:prstGeom prst="rect">
            <a:avLst/>
          </a:prstGeom>
        </p:spPr>
        <p:txBody>
          <a:bodyPr anchor="t" rtlCol="false" tIns="0" lIns="0" bIns="0" rIns="0">
            <a:spAutoFit/>
          </a:bodyPr>
          <a:lstStyle/>
          <a:p>
            <a:pPr algn="ctr">
              <a:lnSpc>
                <a:spcPts val="1266"/>
              </a:lnSpc>
            </a:pPr>
            <a:r>
              <a:rPr lang="en-US" sz="904" spc="231">
                <a:solidFill>
                  <a:srgbClr val="59465F"/>
                </a:solidFill>
                <a:latin typeface="HK Modular"/>
              </a:rPr>
              <a:t>text =</a:t>
            </a:r>
          </a:p>
        </p:txBody>
      </p:sp>
      <p:sp>
        <p:nvSpPr>
          <p:cNvPr name="TextBox 15" id="15"/>
          <p:cNvSpPr txBox="true"/>
          <p:nvPr/>
        </p:nvSpPr>
        <p:spPr>
          <a:xfrm rot="0">
            <a:off x="3578628" y="11317732"/>
            <a:ext cx="2990850" cy="175406"/>
          </a:xfrm>
          <a:prstGeom prst="rect">
            <a:avLst/>
          </a:prstGeom>
        </p:spPr>
        <p:txBody>
          <a:bodyPr anchor="t" rtlCol="false" tIns="0" lIns="0" bIns="0" rIns="0">
            <a:spAutoFit/>
          </a:bodyPr>
          <a:lstStyle/>
          <a:p>
            <a:pPr algn="ctr">
              <a:lnSpc>
                <a:spcPts val="1356"/>
              </a:lnSpc>
            </a:pPr>
            <a:r>
              <a:rPr lang="en-US" sz="969" spc="264">
                <a:solidFill>
                  <a:srgbClr val="9D485A"/>
                </a:solidFill>
                <a:latin typeface="HK Modular"/>
              </a:rPr>
              <a:t>re.sub(r'[^0-9a-zA-Z\s]+',</a:t>
            </a:r>
          </a:p>
        </p:txBody>
      </p:sp>
      <p:sp>
        <p:nvSpPr>
          <p:cNvPr name="TextBox 16" id="16"/>
          <p:cNvSpPr txBox="true"/>
          <p:nvPr/>
        </p:nvSpPr>
        <p:spPr>
          <a:xfrm rot="0">
            <a:off x="6978841" y="11235742"/>
            <a:ext cx="923925" cy="340730"/>
          </a:xfrm>
          <a:prstGeom prst="rect">
            <a:avLst/>
          </a:prstGeom>
        </p:spPr>
        <p:txBody>
          <a:bodyPr anchor="t" rtlCol="false" tIns="0" lIns="0" bIns="0" rIns="0">
            <a:spAutoFit/>
          </a:bodyPr>
          <a:lstStyle/>
          <a:p>
            <a:pPr algn="ctr">
              <a:lnSpc>
                <a:spcPts val="2744"/>
              </a:lnSpc>
            </a:pPr>
            <a:r>
              <a:rPr lang="en-US" sz="1960" spc="223">
                <a:solidFill>
                  <a:srgbClr val="59465F"/>
                </a:solidFill>
                <a:latin typeface="Raleway"/>
              </a:rPr>
              <a:t>', text)</a:t>
            </a:r>
          </a:p>
        </p:txBody>
      </p:sp>
      <p:sp>
        <p:nvSpPr>
          <p:cNvPr name="TextBox 17" id="17"/>
          <p:cNvSpPr txBox="true"/>
          <p:nvPr/>
        </p:nvSpPr>
        <p:spPr>
          <a:xfrm rot="0">
            <a:off x="2709296" y="11607642"/>
            <a:ext cx="2124075" cy="140606"/>
          </a:xfrm>
          <a:prstGeom prst="rect">
            <a:avLst/>
          </a:prstGeom>
        </p:spPr>
        <p:txBody>
          <a:bodyPr anchor="t" rtlCol="false" tIns="0" lIns="0" bIns="0" rIns="0">
            <a:spAutoFit/>
          </a:bodyPr>
          <a:lstStyle/>
          <a:p>
            <a:pPr algn="ctr">
              <a:lnSpc>
                <a:spcPts val="1175"/>
              </a:lnSpc>
            </a:pPr>
            <a:r>
              <a:rPr lang="en-US" sz="839" spc="223">
                <a:solidFill>
                  <a:srgbClr val="678E9C"/>
                </a:solidFill>
                <a:latin typeface="HK Modular"/>
              </a:rPr>
              <a:t>#remove all number</a:t>
            </a:r>
          </a:p>
        </p:txBody>
      </p:sp>
      <p:sp>
        <p:nvSpPr>
          <p:cNvPr name="TextBox 18" id="18"/>
          <p:cNvSpPr txBox="true"/>
          <p:nvPr/>
        </p:nvSpPr>
        <p:spPr>
          <a:xfrm rot="0">
            <a:off x="2722486" y="11857223"/>
            <a:ext cx="695325" cy="291374"/>
          </a:xfrm>
          <a:prstGeom prst="rect">
            <a:avLst/>
          </a:prstGeom>
        </p:spPr>
        <p:txBody>
          <a:bodyPr anchor="t" rtlCol="false" tIns="0" lIns="0" bIns="0" rIns="0">
            <a:spAutoFit/>
          </a:bodyPr>
          <a:lstStyle/>
          <a:p>
            <a:pPr algn="ctr">
              <a:lnSpc>
                <a:spcPts val="2315"/>
              </a:lnSpc>
            </a:pPr>
            <a:r>
              <a:rPr lang="en-US" sz="1653" spc="200">
                <a:solidFill>
                  <a:srgbClr val="59465F"/>
                </a:solidFill>
                <a:latin typeface="Raleway"/>
              </a:rPr>
              <a:t>text =</a:t>
            </a:r>
          </a:p>
        </p:txBody>
      </p:sp>
      <p:sp>
        <p:nvSpPr>
          <p:cNvPr name="TextBox 19" id="19"/>
          <p:cNvSpPr txBox="true"/>
          <p:nvPr/>
        </p:nvSpPr>
        <p:spPr>
          <a:xfrm rot="0">
            <a:off x="3573253" y="11921827"/>
            <a:ext cx="1962150" cy="166721"/>
          </a:xfrm>
          <a:prstGeom prst="rect">
            <a:avLst/>
          </a:prstGeom>
        </p:spPr>
        <p:txBody>
          <a:bodyPr anchor="t" rtlCol="false" tIns="0" lIns="0" bIns="0" rIns="0">
            <a:spAutoFit/>
          </a:bodyPr>
          <a:lstStyle/>
          <a:p>
            <a:pPr algn="ctr">
              <a:lnSpc>
                <a:spcPts val="1310"/>
              </a:lnSpc>
            </a:pPr>
            <a:r>
              <a:rPr lang="en-US" sz="936" spc="332">
                <a:solidFill>
                  <a:srgbClr val="8E5259"/>
                </a:solidFill>
                <a:latin typeface="HK Modular"/>
              </a:rPr>
              <a:t>re.sub(r'[0-9]+',</a:t>
            </a:r>
          </a:p>
        </p:txBody>
      </p:sp>
      <p:sp>
        <p:nvSpPr>
          <p:cNvPr name="TextBox 20" id="20"/>
          <p:cNvSpPr txBox="true"/>
          <p:nvPr/>
        </p:nvSpPr>
        <p:spPr>
          <a:xfrm rot="0">
            <a:off x="5932812" y="11927216"/>
            <a:ext cx="904875" cy="175102"/>
          </a:xfrm>
          <a:prstGeom prst="rect">
            <a:avLst/>
          </a:prstGeom>
        </p:spPr>
        <p:txBody>
          <a:bodyPr anchor="t" rtlCol="false" tIns="0" lIns="0" bIns="0" rIns="0">
            <a:spAutoFit/>
          </a:bodyPr>
          <a:lstStyle/>
          <a:p>
            <a:pPr algn="ctr">
              <a:lnSpc>
                <a:spcPts val="1373"/>
              </a:lnSpc>
            </a:pPr>
            <a:r>
              <a:rPr lang="en-US" sz="981" spc="290">
                <a:solidFill>
                  <a:srgbClr val="59465F"/>
                </a:solidFill>
                <a:latin typeface="HK Modular"/>
              </a:rPr>
              <a:t>', text)</a:t>
            </a:r>
          </a:p>
        </p:txBody>
      </p:sp>
      <p:sp>
        <p:nvSpPr>
          <p:cNvPr name="TextBox 21" id="21"/>
          <p:cNvSpPr txBox="true"/>
          <p:nvPr/>
        </p:nvSpPr>
        <p:spPr>
          <a:xfrm rot="0">
            <a:off x="2718044" y="13748060"/>
            <a:ext cx="1314450" cy="132908"/>
          </a:xfrm>
          <a:prstGeom prst="rect">
            <a:avLst/>
          </a:prstGeom>
        </p:spPr>
        <p:txBody>
          <a:bodyPr anchor="t" rtlCol="false" tIns="0" lIns="0" bIns="0" rIns="0">
            <a:spAutoFit/>
          </a:bodyPr>
          <a:lstStyle/>
          <a:p>
            <a:pPr algn="ctr">
              <a:lnSpc>
                <a:spcPts val="1074"/>
              </a:lnSpc>
            </a:pPr>
            <a:r>
              <a:rPr lang="en-US" sz="767" spc="277">
                <a:solidFill>
                  <a:srgbClr val="3A6C39"/>
                </a:solidFill>
                <a:latin typeface="HK Modular"/>
              </a:rPr>
              <a:t>return text</a:t>
            </a:r>
          </a:p>
        </p:txBody>
      </p:sp>
      <p:sp>
        <p:nvSpPr>
          <p:cNvPr name="Freeform 22" id="22"/>
          <p:cNvSpPr/>
          <p:nvPr/>
        </p:nvSpPr>
        <p:spPr>
          <a:xfrm flipH="false" flipV="false" rot="0">
            <a:off x="4833371" y="3894557"/>
            <a:ext cx="5003047" cy="5189848"/>
          </a:xfrm>
          <a:custGeom>
            <a:avLst/>
            <a:gdLst/>
            <a:ahLst/>
            <a:cxnLst/>
            <a:rect r="r" b="b" t="t" l="l"/>
            <a:pathLst>
              <a:path h="5189848" w="5003047">
                <a:moveTo>
                  <a:pt x="0" y="0"/>
                </a:moveTo>
                <a:lnTo>
                  <a:pt x="5003047" y="0"/>
                </a:lnTo>
                <a:lnTo>
                  <a:pt x="5003047" y="5189848"/>
                </a:lnTo>
                <a:lnTo>
                  <a:pt x="0" y="5189848"/>
                </a:lnTo>
                <a:lnTo>
                  <a:pt x="0" y="0"/>
                </a:lnTo>
                <a:close/>
              </a:path>
            </a:pathLst>
          </a:custGeom>
          <a:blipFill>
            <a:blip r:embed="rId4"/>
            <a:stretch>
              <a:fillRect l="0" t="0" r="-63181" b="-90994"/>
            </a:stretch>
          </a:blipFill>
        </p:spPr>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grpSp>
        <p:nvGrpSpPr>
          <p:cNvPr name="Group 3" id="3"/>
          <p:cNvGrpSpPr/>
          <p:nvPr/>
        </p:nvGrpSpPr>
        <p:grpSpPr>
          <a:xfrm rot="0">
            <a:off x="6346735" y="-1582308"/>
            <a:ext cx="2797265" cy="27972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57647"/>
              </a:srgbClr>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07"/>
                </a:lnSpc>
              </a:pPr>
            </a:p>
          </p:txBody>
        </p:sp>
      </p:grpSp>
      <p:sp>
        <p:nvSpPr>
          <p:cNvPr name="TextBox 6" id="6"/>
          <p:cNvSpPr txBox="true"/>
          <p:nvPr/>
        </p:nvSpPr>
        <p:spPr>
          <a:xfrm rot="0">
            <a:off x="1028700" y="1481657"/>
            <a:ext cx="13392730" cy="1813878"/>
          </a:xfrm>
          <a:prstGeom prst="rect">
            <a:avLst/>
          </a:prstGeom>
        </p:spPr>
        <p:txBody>
          <a:bodyPr anchor="t" rtlCol="false" tIns="0" lIns="0" bIns="0" rIns="0">
            <a:spAutoFit/>
          </a:bodyPr>
          <a:lstStyle/>
          <a:p>
            <a:pPr>
              <a:lnSpc>
                <a:spcPts val="7167"/>
              </a:lnSpc>
            </a:pPr>
            <a:r>
              <a:rPr lang="en-US" sz="5874">
                <a:solidFill>
                  <a:srgbClr val="F89B1C"/>
                </a:solidFill>
                <a:latin typeface="Roboto Condensed Bold"/>
              </a:rPr>
              <a:t>NORMALIZATION AND</a:t>
            </a:r>
          </a:p>
          <a:p>
            <a:pPr>
              <a:lnSpc>
                <a:spcPts val="7167"/>
              </a:lnSpc>
            </a:pPr>
            <a:r>
              <a:rPr lang="en-US" sz="5874">
                <a:solidFill>
                  <a:srgbClr val="F89B1C"/>
                </a:solidFill>
                <a:latin typeface="Roboto Condensed Bold"/>
              </a:rPr>
              <a:t>REMOVE STOPWORD</a:t>
            </a:r>
          </a:p>
        </p:txBody>
      </p:sp>
      <p:sp>
        <p:nvSpPr>
          <p:cNvPr name="TextBox 7" id="7"/>
          <p:cNvSpPr txBox="true"/>
          <p:nvPr/>
        </p:nvSpPr>
        <p:spPr>
          <a:xfrm rot="0">
            <a:off x="2732041" y="10650708"/>
            <a:ext cx="6096000" cy="433394"/>
          </a:xfrm>
          <a:prstGeom prst="rect">
            <a:avLst/>
          </a:prstGeom>
        </p:spPr>
        <p:txBody>
          <a:bodyPr anchor="t" rtlCol="false" tIns="0" lIns="0" bIns="0" rIns="0">
            <a:spAutoFit/>
          </a:bodyPr>
          <a:lstStyle/>
          <a:p>
            <a:pPr algn="l">
              <a:lnSpc>
                <a:spcPts val="1844"/>
              </a:lnSpc>
            </a:pPr>
            <a:r>
              <a:rPr lang="en-US" sz="983" spc="292">
                <a:solidFill>
                  <a:srgbClr val="A84953"/>
                </a:solidFill>
                <a:latin typeface="HK Modular"/>
              </a:rPr>
              <a:t>text = re.sub(r'[^a-zA-Z0-9\s]{2,}|:[a-zA-Z0-9]{0,}',</a:t>
            </a:r>
          </a:p>
          <a:p>
            <a:pPr algn="l">
              <a:lnSpc>
                <a:spcPts val="1697"/>
              </a:lnSpc>
            </a:pPr>
            <a:r>
              <a:rPr lang="en-US" sz="905" spc="172">
                <a:solidFill>
                  <a:srgbClr val="678E9C"/>
                </a:solidFill>
                <a:latin typeface="HK Modular"/>
              </a:rPr>
              <a:t>#remove all unnecessary character</a:t>
            </a:r>
          </a:p>
        </p:txBody>
      </p:sp>
      <p:sp>
        <p:nvSpPr>
          <p:cNvPr name="TextBox 8" id="8"/>
          <p:cNvSpPr txBox="true"/>
          <p:nvPr/>
        </p:nvSpPr>
        <p:spPr>
          <a:xfrm rot="0">
            <a:off x="9680695" y="10740483"/>
            <a:ext cx="600075" cy="175409"/>
          </a:xfrm>
          <a:prstGeom prst="rect">
            <a:avLst/>
          </a:prstGeom>
        </p:spPr>
        <p:txBody>
          <a:bodyPr anchor="t" rtlCol="false" tIns="0" lIns="0" bIns="0" rIns="0">
            <a:spAutoFit/>
          </a:bodyPr>
          <a:lstStyle/>
          <a:p>
            <a:pPr algn="ctr">
              <a:lnSpc>
                <a:spcPts val="1356"/>
              </a:lnSpc>
            </a:pPr>
            <a:r>
              <a:rPr lang="en-US" sz="969" spc="161">
                <a:solidFill>
                  <a:srgbClr val="59465F"/>
                </a:solidFill>
                <a:latin typeface="HK Modular"/>
              </a:rPr>
              <a:t>text)</a:t>
            </a:r>
          </a:p>
        </p:txBody>
      </p:sp>
      <p:sp>
        <p:nvSpPr>
          <p:cNvPr name="TextBox 9" id="9"/>
          <p:cNvSpPr txBox="true"/>
          <p:nvPr/>
        </p:nvSpPr>
        <p:spPr>
          <a:xfrm rot="0">
            <a:off x="2716445" y="11331367"/>
            <a:ext cx="723900" cy="148475"/>
          </a:xfrm>
          <a:prstGeom prst="rect">
            <a:avLst/>
          </a:prstGeom>
        </p:spPr>
        <p:txBody>
          <a:bodyPr anchor="t" rtlCol="false" tIns="0" lIns="0" bIns="0" rIns="0">
            <a:spAutoFit/>
          </a:bodyPr>
          <a:lstStyle/>
          <a:p>
            <a:pPr algn="ctr">
              <a:lnSpc>
                <a:spcPts val="1266"/>
              </a:lnSpc>
            </a:pPr>
            <a:r>
              <a:rPr lang="en-US" sz="904" spc="231">
                <a:solidFill>
                  <a:srgbClr val="59465F"/>
                </a:solidFill>
                <a:latin typeface="HK Modular"/>
              </a:rPr>
              <a:t>text =</a:t>
            </a:r>
          </a:p>
        </p:txBody>
      </p:sp>
      <p:sp>
        <p:nvSpPr>
          <p:cNvPr name="TextBox 10" id="10"/>
          <p:cNvSpPr txBox="true"/>
          <p:nvPr/>
        </p:nvSpPr>
        <p:spPr>
          <a:xfrm rot="0">
            <a:off x="3578628" y="11317732"/>
            <a:ext cx="2990850" cy="175406"/>
          </a:xfrm>
          <a:prstGeom prst="rect">
            <a:avLst/>
          </a:prstGeom>
        </p:spPr>
        <p:txBody>
          <a:bodyPr anchor="t" rtlCol="false" tIns="0" lIns="0" bIns="0" rIns="0">
            <a:spAutoFit/>
          </a:bodyPr>
          <a:lstStyle/>
          <a:p>
            <a:pPr algn="ctr">
              <a:lnSpc>
                <a:spcPts val="1356"/>
              </a:lnSpc>
            </a:pPr>
            <a:r>
              <a:rPr lang="en-US" sz="969" spc="264">
                <a:solidFill>
                  <a:srgbClr val="9D485A"/>
                </a:solidFill>
                <a:latin typeface="HK Modular"/>
              </a:rPr>
              <a:t>re.sub(r'[^0-9a-zA-Z\s]+',</a:t>
            </a:r>
          </a:p>
        </p:txBody>
      </p:sp>
      <p:sp>
        <p:nvSpPr>
          <p:cNvPr name="TextBox 11" id="11"/>
          <p:cNvSpPr txBox="true"/>
          <p:nvPr/>
        </p:nvSpPr>
        <p:spPr>
          <a:xfrm rot="0">
            <a:off x="6978841" y="11235742"/>
            <a:ext cx="923925" cy="340730"/>
          </a:xfrm>
          <a:prstGeom prst="rect">
            <a:avLst/>
          </a:prstGeom>
        </p:spPr>
        <p:txBody>
          <a:bodyPr anchor="t" rtlCol="false" tIns="0" lIns="0" bIns="0" rIns="0">
            <a:spAutoFit/>
          </a:bodyPr>
          <a:lstStyle/>
          <a:p>
            <a:pPr algn="ctr">
              <a:lnSpc>
                <a:spcPts val="2744"/>
              </a:lnSpc>
            </a:pPr>
            <a:r>
              <a:rPr lang="en-US" sz="1960" spc="223">
                <a:solidFill>
                  <a:srgbClr val="59465F"/>
                </a:solidFill>
                <a:latin typeface="Raleway"/>
              </a:rPr>
              <a:t>', text)</a:t>
            </a:r>
          </a:p>
        </p:txBody>
      </p:sp>
      <p:sp>
        <p:nvSpPr>
          <p:cNvPr name="TextBox 12" id="12"/>
          <p:cNvSpPr txBox="true"/>
          <p:nvPr/>
        </p:nvSpPr>
        <p:spPr>
          <a:xfrm rot="0">
            <a:off x="2709296" y="11607642"/>
            <a:ext cx="2124075" cy="140606"/>
          </a:xfrm>
          <a:prstGeom prst="rect">
            <a:avLst/>
          </a:prstGeom>
        </p:spPr>
        <p:txBody>
          <a:bodyPr anchor="t" rtlCol="false" tIns="0" lIns="0" bIns="0" rIns="0">
            <a:spAutoFit/>
          </a:bodyPr>
          <a:lstStyle/>
          <a:p>
            <a:pPr algn="ctr">
              <a:lnSpc>
                <a:spcPts val="1175"/>
              </a:lnSpc>
            </a:pPr>
            <a:r>
              <a:rPr lang="en-US" sz="839" spc="223">
                <a:solidFill>
                  <a:srgbClr val="678E9C"/>
                </a:solidFill>
                <a:latin typeface="HK Modular"/>
              </a:rPr>
              <a:t>#remove all number</a:t>
            </a:r>
          </a:p>
        </p:txBody>
      </p:sp>
      <p:sp>
        <p:nvSpPr>
          <p:cNvPr name="TextBox 13" id="13"/>
          <p:cNvSpPr txBox="true"/>
          <p:nvPr/>
        </p:nvSpPr>
        <p:spPr>
          <a:xfrm rot="0">
            <a:off x="2722486" y="11857223"/>
            <a:ext cx="695325" cy="291374"/>
          </a:xfrm>
          <a:prstGeom prst="rect">
            <a:avLst/>
          </a:prstGeom>
        </p:spPr>
        <p:txBody>
          <a:bodyPr anchor="t" rtlCol="false" tIns="0" lIns="0" bIns="0" rIns="0">
            <a:spAutoFit/>
          </a:bodyPr>
          <a:lstStyle/>
          <a:p>
            <a:pPr algn="ctr">
              <a:lnSpc>
                <a:spcPts val="2315"/>
              </a:lnSpc>
            </a:pPr>
            <a:r>
              <a:rPr lang="en-US" sz="1653" spc="200">
                <a:solidFill>
                  <a:srgbClr val="59465F"/>
                </a:solidFill>
                <a:latin typeface="Raleway"/>
              </a:rPr>
              <a:t>text =</a:t>
            </a:r>
          </a:p>
        </p:txBody>
      </p:sp>
      <p:sp>
        <p:nvSpPr>
          <p:cNvPr name="TextBox 14" id="14"/>
          <p:cNvSpPr txBox="true"/>
          <p:nvPr/>
        </p:nvSpPr>
        <p:spPr>
          <a:xfrm rot="0">
            <a:off x="3573253" y="11921827"/>
            <a:ext cx="1962150" cy="166721"/>
          </a:xfrm>
          <a:prstGeom prst="rect">
            <a:avLst/>
          </a:prstGeom>
        </p:spPr>
        <p:txBody>
          <a:bodyPr anchor="t" rtlCol="false" tIns="0" lIns="0" bIns="0" rIns="0">
            <a:spAutoFit/>
          </a:bodyPr>
          <a:lstStyle/>
          <a:p>
            <a:pPr algn="ctr">
              <a:lnSpc>
                <a:spcPts val="1310"/>
              </a:lnSpc>
            </a:pPr>
            <a:r>
              <a:rPr lang="en-US" sz="936" spc="332">
                <a:solidFill>
                  <a:srgbClr val="8E5259"/>
                </a:solidFill>
                <a:latin typeface="HK Modular"/>
              </a:rPr>
              <a:t>re.sub(r'[0-9]+',</a:t>
            </a:r>
          </a:p>
        </p:txBody>
      </p:sp>
      <p:sp>
        <p:nvSpPr>
          <p:cNvPr name="TextBox 15" id="15"/>
          <p:cNvSpPr txBox="true"/>
          <p:nvPr/>
        </p:nvSpPr>
        <p:spPr>
          <a:xfrm rot="0">
            <a:off x="5932812" y="11927216"/>
            <a:ext cx="904875" cy="175102"/>
          </a:xfrm>
          <a:prstGeom prst="rect">
            <a:avLst/>
          </a:prstGeom>
        </p:spPr>
        <p:txBody>
          <a:bodyPr anchor="t" rtlCol="false" tIns="0" lIns="0" bIns="0" rIns="0">
            <a:spAutoFit/>
          </a:bodyPr>
          <a:lstStyle/>
          <a:p>
            <a:pPr algn="ctr">
              <a:lnSpc>
                <a:spcPts val="1373"/>
              </a:lnSpc>
            </a:pPr>
            <a:r>
              <a:rPr lang="en-US" sz="981" spc="290">
                <a:solidFill>
                  <a:srgbClr val="59465F"/>
                </a:solidFill>
                <a:latin typeface="HK Modular"/>
              </a:rPr>
              <a:t>', text)</a:t>
            </a:r>
          </a:p>
        </p:txBody>
      </p:sp>
      <p:sp>
        <p:nvSpPr>
          <p:cNvPr name="TextBox 16" id="16"/>
          <p:cNvSpPr txBox="true"/>
          <p:nvPr/>
        </p:nvSpPr>
        <p:spPr>
          <a:xfrm rot="0">
            <a:off x="2718044" y="13748060"/>
            <a:ext cx="1314450" cy="132908"/>
          </a:xfrm>
          <a:prstGeom prst="rect">
            <a:avLst/>
          </a:prstGeom>
        </p:spPr>
        <p:txBody>
          <a:bodyPr anchor="t" rtlCol="false" tIns="0" lIns="0" bIns="0" rIns="0">
            <a:spAutoFit/>
          </a:bodyPr>
          <a:lstStyle/>
          <a:p>
            <a:pPr algn="ctr">
              <a:lnSpc>
                <a:spcPts val="1074"/>
              </a:lnSpc>
            </a:pPr>
            <a:r>
              <a:rPr lang="en-US" sz="767" spc="277">
                <a:solidFill>
                  <a:srgbClr val="3A6C39"/>
                </a:solidFill>
                <a:latin typeface="HK Modular"/>
              </a:rPr>
              <a:t>return text</a:t>
            </a:r>
          </a:p>
        </p:txBody>
      </p:sp>
      <p:grpSp>
        <p:nvGrpSpPr>
          <p:cNvPr name="Group 17" id="17"/>
          <p:cNvGrpSpPr/>
          <p:nvPr/>
        </p:nvGrpSpPr>
        <p:grpSpPr>
          <a:xfrm rot="0">
            <a:off x="-1364017" y="3711521"/>
            <a:ext cx="10192057" cy="5546779"/>
            <a:chOff x="0" y="0"/>
            <a:chExt cx="2684328" cy="1460880"/>
          </a:xfrm>
        </p:grpSpPr>
        <p:sp>
          <p:nvSpPr>
            <p:cNvPr name="Freeform 18" id="18"/>
            <p:cNvSpPr/>
            <p:nvPr/>
          </p:nvSpPr>
          <p:spPr>
            <a:xfrm flipH="false" flipV="false" rot="0">
              <a:off x="0" y="0"/>
              <a:ext cx="2684328" cy="1460880"/>
            </a:xfrm>
            <a:custGeom>
              <a:avLst/>
              <a:gdLst/>
              <a:ahLst/>
              <a:cxnLst/>
              <a:rect r="r" b="b" t="t" l="l"/>
              <a:pathLst>
                <a:path h="1460880" w="2684328">
                  <a:moveTo>
                    <a:pt x="72922" y="0"/>
                  </a:moveTo>
                  <a:lnTo>
                    <a:pt x="2611406" y="0"/>
                  </a:lnTo>
                  <a:cubicBezTo>
                    <a:pt x="2651680" y="0"/>
                    <a:pt x="2684328" y="32648"/>
                    <a:pt x="2684328" y="72922"/>
                  </a:cubicBezTo>
                  <a:lnTo>
                    <a:pt x="2684328" y="1387958"/>
                  </a:lnTo>
                  <a:cubicBezTo>
                    <a:pt x="2684328" y="1407298"/>
                    <a:pt x="2676645" y="1425846"/>
                    <a:pt x="2662969" y="1439522"/>
                  </a:cubicBezTo>
                  <a:cubicBezTo>
                    <a:pt x="2649294" y="1453197"/>
                    <a:pt x="2630746" y="1460880"/>
                    <a:pt x="2611406" y="1460880"/>
                  </a:cubicBezTo>
                  <a:lnTo>
                    <a:pt x="72922" y="1460880"/>
                  </a:lnTo>
                  <a:cubicBezTo>
                    <a:pt x="32648" y="1460880"/>
                    <a:pt x="0" y="1428232"/>
                    <a:pt x="0" y="1387958"/>
                  </a:cubicBezTo>
                  <a:lnTo>
                    <a:pt x="0" y="72922"/>
                  </a:lnTo>
                  <a:cubicBezTo>
                    <a:pt x="0" y="32648"/>
                    <a:pt x="32648" y="0"/>
                    <a:pt x="72922" y="0"/>
                  </a:cubicBezTo>
                  <a:close/>
                </a:path>
              </a:pathLst>
            </a:custGeom>
            <a:solidFill>
              <a:srgbClr val="FFFFFF"/>
            </a:solidFill>
            <a:ln cap="rnd">
              <a:noFill/>
              <a:prstDash val="solid"/>
              <a:round/>
            </a:ln>
          </p:spPr>
        </p:sp>
        <p:sp>
          <p:nvSpPr>
            <p:cNvPr name="TextBox 19" id="19"/>
            <p:cNvSpPr txBox="true"/>
            <p:nvPr/>
          </p:nvSpPr>
          <p:spPr>
            <a:xfrm>
              <a:off x="0" y="-47625"/>
              <a:ext cx="2684328" cy="1508505"/>
            </a:xfrm>
            <a:prstGeom prst="rect">
              <a:avLst/>
            </a:prstGeom>
          </p:spPr>
          <p:txBody>
            <a:bodyPr anchor="ctr" rtlCol="false" tIns="50800" lIns="50800" bIns="50800" rIns="50800"/>
            <a:lstStyle/>
            <a:p>
              <a:pPr algn="ctr">
                <a:lnSpc>
                  <a:spcPts val="3207"/>
                </a:lnSpc>
              </a:pPr>
            </a:p>
          </p:txBody>
        </p:sp>
      </p:grpSp>
      <p:sp>
        <p:nvSpPr>
          <p:cNvPr name="Freeform 20" id="20"/>
          <p:cNvSpPr/>
          <p:nvPr/>
        </p:nvSpPr>
        <p:spPr>
          <a:xfrm flipH="false" flipV="false" rot="0">
            <a:off x="310046" y="4231012"/>
            <a:ext cx="8237196" cy="4339434"/>
          </a:xfrm>
          <a:custGeom>
            <a:avLst/>
            <a:gdLst/>
            <a:ahLst/>
            <a:cxnLst/>
            <a:rect r="r" b="b" t="t" l="l"/>
            <a:pathLst>
              <a:path h="4339434" w="8237196">
                <a:moveTo>
                  <a:pt x="0" y="0"/>
                </a:moveTo>
                <a:lnTo>
                  <a:pt x="8237195" y="0"/>
                </a:lnTo>
                <a:lnTo>
                  <a:pt x="8237195" y="4339434"/>
                </a:lnTo>
                <a:lnTo>
                  <a:pt x="0" y="4339434"/>
                </a:lnTo>
                <a:lnTo>
                  <a:pt x="0" y="0"/>
                </a:lnTo>
                <a:close/>
              </a:path>
            </a:pathLst>
          </a:custGeom>
          <a:blipFill>
            <a:blip r:embed="rId3"/>
            <a:stretch>
              <a:fillRect l="-382" t="0" r="0" b="0"/>
            </a:stretch>
          </a:blipFill>
        </p:spPr>
      </p:sp>
      <p:grpSp>
        <p:nvGrpSpPr>
          <p:cNvPr name="Group 21" id="21"/>
          <p:cNvGrpSpPr/>
          <p:nvPr/>
        </p:nvGrpSpPr>
        <p:grpSpPr>
          <a:xfrm rot="0">
            <a:off x="9693347" y="2046104"/>
            <a:ext cx="9456164" cy="7212196"/>
            <a:chOff x="0" y="0"/>
            <a:chExt cx="2490512" cy="1899508"/>
          </a:xfrm>
        </p:grpSpPr>
        <p:sp>
          <p:nvSpPr>
            <p:cNvPr name="Freeform 22" id="22"/>
            <p:cNvSpPr/>
            <p:nvPr/>
          </p:nvSpPr>
          <p:spPr>
            <a:xfrm flipH="false" flipV="false" rot="0">
              <a:off x="0" y="0"/>
              <a:ext cx="2490513" cy="1899508"/>
            </a:xfrm>
            <a:custGeom>
              <a:avLst/>
              <a:gdLst/>
              <a:ahLst/>
              <a:cxnLst/>
              <a:rect r="r" b="b" t="t" l="l"/>
              <a:pathLst>
                <a:path h="1899508" w="2490513">
                  <a:moveTo>
                    <a:pt x="78597" y="0"/>
                  </a:moveTo>
                  <a:lnTo>
                    <a:pt x="2411916" y="0"/>
                  </a:lnTo>
                  <a:cubicBezTo>
                    <a:pt x="2432761" y="0"/>
                    <a:pt x="2452752" y="8281"/>
                    <a:pt x="2467492" y="23020"/>
                  </a:cubicBezTo>
                  <a:cubicBezTo>
                    <a:pt x="2482232" y="37760"/>
                    <a:pt x="2490513" y="57752"/>
                    <a:pt x="2490513" y="78597"/>
                  </a:cubicBezTo>
                  <a:lnTo>
                    <a:pt x="2490513" y="1820912"/>
                  </a:lnTo>
                  <a:cubicBezTo>
                    <a:pt x="2490513" y="1841757"/>
                    <a:pt x="2482232" y="1861748"/>
                    <a:pt x="2467492" y="1876488"/>
                  </a:cubicBezTo>
                  <a:cubicBezTo>
                    <a:pt x="2452752" y="1891228"/>
                    <a:pt x="2432761" y="1899508"/>
                    <a:pt x="2411916" y="1899508"/>
                  </a:cubicBezTo>
                  <a:lnTo>
                    <a:pt x="78597" y="1899508"/>
                  </a:lnTo>
                  <a:cubicBezTo>
                    <a:pt x="35189" y="1899508"/>
                    <a:pt x="0" y="1864319"/>
                    <a:pt x="0" y="1820912"/>
                  </a:cubicBezTo>
                  <a:lnTo>
                    <a:pt x="0" y="78597"/>
                  </a:lnTo>
                  <a:cubicBezTo>
                    <a:pt x="0" y="57752"/>
                    <a:pt x="8281" y="37760"/>
                    <a:pt x="23020" y="23020"/>
                  </a:cubicBezTo>
                  <a:cubicBezTo>
                    <a:pt x="37760" y="8281"/>
                    <a:pt x="57752" y="0"/>
                    <a:pt x="78597" y="0"/>
                  </a:cubicBezTo>
                  <a:close/>
                </a:path>
              </a:pathLst>
            </a:custGeom>
            <a:solidFill>
              <a:srgbClr val="FFFFFF"/>
            </a:solidFill>
            <a:ln cap="rnd">
              <a:noFill/>
              <a:prstDash val="solid"/>
              <a:round/>
            </a:ln>
          </p:spPr>
        </p:sp>
        <p:sp>
          <p:nvSpPr>
            <p:cNvPr name="TextBox 23" id="23"/>
            <p:cNvSpPr txBox="true"/>
            <p:nvPr/>
          </p:nvSpPr>
          <p:spPr>
            <a:xfrm>
              <a:off x="0" y="-47625"/>
              <a:ext cx="2490512" cy="1947133"/>
            </a:xfrm>
            <a:prstGeom prst="rect">
              <a:avLst/>
            </a:prstGeom>
          </p:spPr>
          <p:txBody>
            <a:bodyPr anchor="ctr" rtlCol="false" tIns="50800" lIns="50800" bIns="50800" rIns="50800"/>
            <a:lstStyle/>
            <a:p>
              <a:pPr algn="ctr">
                <a:lnSpc>
                  <a:spcPts val="3207"/>
                </a:lnSpc>
              </a:pPr>
            </a:p>
          </p:txBody>
        </p:sp>
      </p:grpSp>
      <p:sp>
        <p:nvSpPr>
          <p:cNvPr name="Freeform 24" id="24"/>
          <p:cNvSpPr/>
          <p:nvPr/>
        </p:nvSpPr>
        <p:spPr>
          <a:xfrm flipH="false" flipV="false" rot="0">
            <a:off x="9993385" y="7738125"/>
            <a:ext cx="7133286" cy="832322"/>
          </a:xfrm>
          <a:custGeom>
            <a:avLst/>
            <a:gdLst/>
            <a:ahLst/>
            <a:cxnLst/>
            <a:rect r="r" b="b" t="t" l="l"/>
            <a:pathLst>
              <a:path h="832322" w="7133286">
                <a:moveTo>
                  <a:pt x="0" y="0"/>
                </a:moveTo>
                <a:lnTo>
                  <a:pt x="7133286" y="0"/>
                </a:lnTo>
                <a:lnTo>
                  <a:pt x="7133286" y="832321"/>
                </a:lnTo>
                <a:lnTo>
                  <a:pt x="0" y="832321"/>
                </a:lnTo>
                <a:lnTo>
                  <a:pt x="0" y="0"/>
                </a:lnTo>
                <a:close/>
              </a:path>
            </a:pathLst>
          </a:custGeom>
          <a:blipFill>
            <a:blip r:embed="rId4"/>
            <a:stretch>
              <a:fillRect l="-763" t="0" r="0" b="-3114"/>
            </a:stretch>
          </a:blipFill>
        </p:spPr>
      </p:sp>
      <p:sp>
        <p:nvSpPr>
          <p:cNvPr name="Freeform 25" id="25"/>
          <p:cNvSpPr/>
          <p:nvPr/>
        </p:nvSpPr>
        <p:spPr>
          <a:xfrm flipH="false" flipV="false" rot="0">
            <a:off x="9993385" y="2729025"/>
            <a:ext cx="8307268" cy="4459386"/>
          </a:xfrm>
          <a:custGeom>
            <a:avLst/>
            <a:gdLst/>
            <a:ahLst/>
            <a:cxnLst/>
            <a:rect r="r" b="b" t="t" l="l"/>
            <a:pathLst>
              <a:path h="4459386" w="8307268">
                <a:moveTo>
                  <a:pt x="0" y="0"/>
                </a:moveTo>
                <a:lnTo>
                  <a:pt x="8307268" y="0"/>
                </a:lnTo>
                <a:lnTo>
                  <a:pt x="8307268" y="4459387"/>
                </a:lnTo>
                <a:lnTo>
                  <a:pt x="0" y="4459387"/>
                </a:lnTo>
                <a:lnTo>
                  <a:pt x="0" y="0"/>
                </a:lnTo>
                <a:close/>
              </a:path>
            </a:pathLst>
          </a:custGeom>
          <a:blipFill>
            <a:blip r:embed="rId5"/>
            <a:stretch>
              <a:fillRect l="-945" t="0" r="0" b="0"/>
            </a:stretch>
          </a:blipFill>
        </p:spPr>
      </p:sp>
    </p:spTree>
  </p:cSld>
  <p:clrMapOvr>
    <a:masterClrMapping/>
  </p:clrMapOvr>
  <p:transition spd="fast">
    <p:wipe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DAF6xftK78w</dc:identifier>
  <dcterms:modified xsi:type="dcterms:W3CDTF">2011-08-01T06:04:30Z</dcterms:modified>
  <cp:revision>1</cp:revision>
  <dc:title>Report Kelompok 1</dc:title>
</cp:coreProperties>
</file>